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oboto"/>
      <p:regular r:id="rId39"/>
      <p:bold r:id="rId40"/>
      <p:italic r:id="rId41"/>
      <p:boldItalic r:id="rId42"/>
    </p:embeddedFont>
    <p:embeddedFont>
      <p:font typeface="PT Sans Narrow"/>
      <p:regular r:id="rId43"/>
      <p:bold r:id="rId44"/>
    </p:embeddedFont>
    <p:embeddedFont>
      <p:font typeface="Open Sans ExtraBold"/>
      <p:bold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088885-65D3-454F-8505-AE8F7D2CE196}">
  <a:tblStyle styleId="{67088885-65D3-454F-8505-AE8F7D2CE19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PTSansNarrow-bold.fntdata"/><Relationship Id="rId43" Type="http://schemas.openxmlformats.org/officeDocument/2006/relationships/font" Target="fonts/PTSansNarrow-regular.fntdata"/><Relationship Id="rId46" Type="http://schemas.openxmlformats.org/officeDocument/2006/relationships/font" Target="fonts/OpenSansExtraBold-boldItalic.fntdata"/><Relationship Id="rId45" Type="http://schemas.openxmlformats.org/officeDocument/2006/relationships/font" Target="fonts/OpenSans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zigbeealliance.org/solution/zigbee/" TargetMode="External"/><Relationship Id="rId3" Type="http://schemas.openxmlformats.org/officeDocument/2006/relationships/hyperlink" Target="https://lora-alliance.org/wp-content/uploads/2020/11/lorawantm_specification_-v1.1.pdf" TargetMode="External"/><Relationship Id="rId4" Type="http://schemas.openxmlformats.org/officeDocument/2006/relationships/hyperlink" Target="https://z-wavealliance.org/what-is-z-wave-long-range-and-how-does-it-differ-from-z-wave/" TargetMode="External"/><Relationship Id="rId5" Type="http://schemas.openxmlformats.org/officeDocument/2006/relationships/hyperlink" Target="https://glowlabs.co/wireless-protocols/" TargetMode="External"/><Relationship Id="rId6" Type="http://schemas.openxmlformats.org/officeDocument/2006/relationships/hyperlink" Target="https://www.mdpi.com/1424-8220/16/9/1466/htm"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d9c18b666_1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bd9c18b666_1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7" name="Google Shape;67;gbd9c18b666_1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8" name="Google Shape;68;gbd9c18b666_1_2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6707e901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6707e901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72efe6039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72efe603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67012f358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67012f358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108ca0d0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108ca0d0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108ca0d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d108ca0d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a1ffbed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a1ffbed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108ca0d0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d108ca0d0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c7d39f446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c7d39f446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Hamza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c7d9b2c08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c7d9b2c08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Hamza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a1ffbed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a1ffbed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72efe60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72efe60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Hamza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a1ffbed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a1ffbed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potential tool is Bubble for building the web based GUI</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67012f358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67012f358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87bf9865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c87bf9865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Xinlei</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c72efe6039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c72efe6039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f153816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f153816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d108ca0d0e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d108ca0d0e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Unlike the previous team using C program to updates the csv file and connect with the Xbee coordinator(</a:t>
            </a:r>
            <a:r>
              <a:rPr b="1" lang="en" sz="800">
                <a:solidFill>
                  <a:schemeClr val="dk1"/>
                </a:solidFill>
              </a:rPr>
              <a:t>- C file updates the csv file from the simulation.</a:t>
            </a:r>
            <a:endParaRPr b="1" sz="800">
              <a:solidFill>
                <a:schemeClr val="dk1"/>
              </a:solidFill>
            </a:endParaRPr>
          </a:p>
          <a:p>
            <a:pPr indent="0" lvl="0" marL="0" rtl="0" algn="l">
              <a:spcBef>
                <a:spcPts val="0"/>
              </a:spcBef>
              <a:spcAft>
                <a:spcPts val="0"/>
              </a:spcAft>
              <a:buNone/>
            </a:pPr>
            <a:r>
              <a:rPr b="1" lang="en" sz="800">
                <a:solidFill>
                  <a:schemeClr val="dk1"/>
                </a:solidFill>
              </a:rPr>
              <a:t>- C file also responsible connection between the user’s interface and coordinator.) </a:t>
            </a:r>
            <a:endParaRPr b="1" sz="800">
              <a:solidFill>
                <a:schemeClr val="dk1"/>
              </a:solidFill>
            </a:endParaRPr>
          </a:p>
          <a:p>
            <a:pPr indent="0" lvl="0" marL="0" rtl="0" algn="l">
              <a:spcBef>
                <a:spcPts val="0"/>
              </a:spcBef>
              <a:spcAft>
                <a:spcPts val="0"/>
              </a:spcAft>
              <a:buNone/>
            </a:pPr>
            <a:r>
              <a:rPr b="1" lang="en" sz="800">
                <a:solidFill>
                  <a:schemeClr val="dk1"/>
                </a:solidFill>
              </a:rPr>
              <a:t>We will use a single Python to handle the both connections the simulation to user interface and Xbee coordinator to the user interface. </a:t>
            </a:r>
            <a:endParaRPr b="1" sz="8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d108ca0d0e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d108ca0d0e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72efe603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72efe603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[1] Zigbee source from Zigbee Alliance: </a:t>
            </a:r>
            <a:r>
              <a:rPr lang="en" sz="800" u="sng">
                <a:solidFill>
                  <a:schemeClr val="hlink"/>
                </a:solidFill>
                <a:hlinkClick r:id="rId2"/>
              </a:rPr>
              <a:t>https://zigbeealliance.org/solution/zigbee/</a:t>
            </a:r>
            <a:endParaRPr sz="800"/>
          </a:p>
          <a:p>
            <a:pPr indent="0" lvl="0" marL="0" rtl="0" algn="l">
              <a:spcBef>
                <a:spcPts val="0"/>
              </a:spcBef>
              <a:spcAft>
                <a:spcPts val="0"/>
              </a:spcAft>
              <a:buNone/>
            </a:pPr>
            <a:r>
              <a:rPr lang="en" sz="800"/>
              <a:t>[2] LoRa source from LoRa Alliance； </a:t>
            </a:r>
            <a:r>
              <a:rPr lang="en" sz="800" u="sng">
                <a:solidFill>
                  <a:schemeClr val="hlink"/>
                </a:solidFill>
                <a:hlinkClick r:id="rId3"/>
              </a:rPr>
              <a:t>https://lora-alliance.org/wp-content/uploads/2020/11/lorawantm_specification_-v1.1.pdf</a:t>
            </a:r>
            <a:endParaRPr sz="800"/>
          </a:p>
          <a:p>
            <a:pPr indent="0" lvl="0" marL="0" rtl="0" algn="l">
              <a:spcBef>
                <a:spcPts val="0"/>
              </a:spcBef>
              <a:spcAft>
                <a:spcPts val="0"/>
              </a:spcAft>
              <a:buNone/>
            </a:pPr>
            <a:r>
              <a:rPr lang="en" sz="800"/>
              <a:t>[3] Z-Wave </a:t>
            </a:r>
            <a:r>
              <a:rPr lang="en" sz="800"/>
              <a:t>source</a:t>
            </a:r>
            <a:r>
              <a:rPr lang="en" sz="800"/>
              <a:t> from Z-Wave Alliance: </a:t>
            </a:r>
            <a:r>
              <a:rPr lang="en" sz="800" u="sng">
                <a:solidFill>
                  <a:schemeClr val="hlink"/>
                </a:solidFill>
                <a:hlinkClick r:id="rId4"/>
              </a:rPr>
              <a:t>https://z-wavealliance.org/what-is-z-wave-long-range-and-how-does-it-differ-from-z-wave/</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Supplementary Specification data from </a:t>
            </a:r>
            <a:r>
              <a:rPr lang="en" sz="800" u="sng">
                <a:solidFill>
                  <a:schemeClr val="hlink"/>
                </a:solidFill>
                <a:hlinkClick r:id="rId5"/>
              </a:rPr>
              <a:t>https://glowlabs.co/wireless-protocols/</a:t>
            </a:r>
            <a:endParaRPr sz="800">
              <a:solidFill>
                <a:schemeClr val="dk1"/>
              </a:solidFill>
            </a:endParaRPr>
          </a:p>
          <a:p>
            <a:pPr indent="0" lvl="0" marL="0" rtl="0" algn="l">
              <a:spcBef>
                <a:spcPts val="0"/>
              </a:spcBef>
              <a:spcAft>
                <a:spcPts val="0"/>
              </a:spcAft>
              <a:buNone/>
            </a:pPr>
            <a:r>
              <a:rPr lang="en" sz="800">
                <a:solidFill>
                  <a:schemeClr val="dk1"/>
                </a:solidFill>
              </a:rPr>
              <a:t>Xinlei</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None/>
            </a:pPr>
            <a:r>
              <a:rPr lang="en" sz="800">
                <a:solidFill>
                  <a:schemeClr val="dk1"/>
                </a:solidFill>
              </a:rPr>
              <a:t>LoRa Range: “</a:t>
            </a:r>
            <a:r>
              <a:rPr lang="en" sz="1000">
                <a:solidFill>
                  <a:srgbClr val="222222"/>
                </a:solidFill>
                <a:highlight>
                  <a:srgbClr val="FFFFFF"/>
                </a:highlight>
              </a:rPr>
              <a:t>Field tests show that LoRa can offer satisfactory network coverage up to 3 km in a suburban area with dense residential dwellings</a:t>
            </a:r>
            <a:r>
              <a:rPr lang="en" sz="800">
                <a:solidFill>
                  <a:schemeClr val="dk1"/>
                </a:solidFill>
              </a:rPr>
              <a:t>” from </a:t>
            </a:r>
            <a:r>
              <a:rPr lang="en" sz="800" u="sng">
                <a:solidFill>
                  <a:schemeClr val="hlink"/>
                </a:solidFill>
                <a:hlinkClick r:id="rId6"/>
              </a:rPr>
              <a:t>https://www.mdpi.com/1424-8220/16/9/1466/htm</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None/>
            </a:pPr>
            <a:r>
              <a:rPr lang="en" sz="800">
                <a:solidFill>
                  <a:schemeClr val="dk1"/>
                </a:solidFill>
              </a:rPr>
              <a:t>Mention</a:t>
            </a:r>
            <a:r>
              <a:rPr lang="en" sz="800">
                <a:solidFill>
                  <a:schemeClr val="dk1"/>
                </a:solidFill>
              </a:rPr>
              <a:t> Alexa with ZigBee with voice control and </a:t>
            </a:r>
            <a:endParaRPr sz="800">
              <a:solidFill>
                <a:schemeClr val="dk1"/>
              </a:solidFill>
            </a:endParaRPr>
          </a:p>
          <a:p>
            <a:pPr indent="0" lvl="0" marL="0" rtl="0" algn="l">
              <a:spcBef>
                <a:spcPts val="0"/>
              </a:spcBef>
              <a:spcAft>
                <a:spcPts val="0"/>
              </a:spcAft>
              <a:buNone/>
            </a:pPr>
            <a:r>
              <a:t/>
            </a:r>
            <a:endParaRPr sz="8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87bf986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87bf986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Team has little experience in PCB development.</a:t>
            </a:r>
            <a:endParaRPr sz="1300">
              <a:solidFill>
                <a:srgbClr val="695D46"/>
              </a:solidFill>
              <a:latin typeface="Open Sans"/>
              <a:ea typeface="Open Sans"/>
              <a:cs typeface="Open Sans"/>
              <a:sym typeface="Open Sans"/>
            </a:endParaRPr>
          </a:p>
          <a:p>
            <a:pPr indent="-311150" lvl="0" marL="457200" rtl="0" algn="l">
              <a:lnSpc>
                <a:spcPct val="115000"/>
              </a:lnSpc>
              <a:spcBef>
                <a:spcPts val="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Some members have limited experience in IOT, primarily with arduino based applications.</a:t>
            </a:r>
            <a:endParaRPr sz="1300">
              <a:solidFill>
                <a:srgbClr val="695D46"/>
              </a:solidFill>
              <a:latin typeface="Open Sans"/>
              <a:ea typeface="Open Sans"/>
              <a:cs typeface="Open Sans"/>
              <a:sym typeface="Open Sans"/>
            </a:endParaRPr>
          </a:p>
          <a:p>
            <a:pPr indent="-311150" lvl="1" marL="914400" rtl="0" algn="l">
              <a:lnSpc>
                <a:spcPct val="115000"/>
              </a:lnSpc>
              <a:spcBef>
                <a:spcPts val="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Limited experience in IOT Protocols.</a:t>
            </a:r>
            <a:endParaRPr sz="1300">
              <a:solidFill>
                <a:srgbClr val="695D46"/>
              </a:solidFill>
              <a:latin typeface="Open Sans"/>
              <a:ea typeface="Open Sans"/>
              <a:cs typeface="Open Sans"/>
              <a:sym typeface="Open Sans"/>
            </a:endParaRPr>
          </a:p>
          <a:p>
            <a:pPr indent="-311150" lvl="0" marL="457200" rtl="0" algn="l">
              <a:lnSpc>
                <a:spcPct val="115000"/>
              </a:lnSpc>
              <a:spcBef>
                <a:spcPts val="0"/>
              </a:spcBef>
              <a:spcAft>
                <a:spcPts val="0"/>
              </a:spcAft>
              <a:buClr>
                <a:srgbClr val="695D46"/>
              </a:buClr>
              <a:buSzPts val="1300"/>
              <a:buFont typeface="Open Sans"/>
              <a:buChar char="●"/>
            </a:pPr>
            <a:r>
              <a:rPr lang="en" sz="1300">
                <a:solidFill>
                  <a:srgbClr val="695D46"/>
                </a:solidFill>
                <a:latin typeface="Open Sans"/>
                <a:ea typeface="Open Sans"/>
                <a:cs typeface="Open Sans"/>
                <a:sym typeface="Open Sans"/>
              </a:rPr>
              <a:t>Time is limited to 2 semesters.</a:t>
            </a:r>
            <a:endParaRPr sz="1300">
              <a:solidFill>
                <a:srgbClr val="695D46"/>
              </a:solidFill>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ca1ffbed9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ca1ffbed9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9f6810e99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9f6810e99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cea8dc9b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cea8dc9b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d108ca0d0e_3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d108ca0d0e_3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Xinlei</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d108ca0d0e_3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d108ca0d0e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72efe6039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72efe603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a1ffbed9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a1ffbed9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a6fe507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a6fe507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Hamza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a1ffbed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a1ffbed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a6fe507c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a6fe507c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595959"/>
                </a:solidFill>
              </a:rPr>
              <a:t>The relay stack is the machine in the lab. Information about the status of the simulation is gathered by a server.</a:t>
            </a:r>
            <a:endParaRPr sz="13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300">
                <a:solidFill>
                  <a:srgbClr val="595959"/>
                </a:solidFill>
              </a:rPr>
              <a:t>Via a VPN, the client running on a remote computer will pull data from the server and also act as a GUI to control the wireless lights.</a:t>
            </a:r>
            <a:endParaRPr sz="13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rPr lang="en" sz="1300">
                <a:solidFill>
                  <a:srgbClr val="595959"/>
                </a:solidFill>
              </a:rPr>
              <a:t>An XBee controller physically connects to the laptop running the client application and then controls the wireless lights using ZigBee protocol.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72efe603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72efe603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 name="Shape 62"/>
        <p:cNvGrpSpPr/>
        <p:nvPr/>
      </p:nvGrpSpPr>
      <p:grpSpPr>
        <a:xfrm>
          <a:off x="0" y="0"/>
          <a:ext cx="0" cy="0"/>
          <a:chOff x="0" y="0"/>
          <a:chExt cx="0" cy="0"/>
        </a:xfrm>
      </p:grpSpPr>
      <p:sp>
        <p:nvSpPr>
          <p:cNvPr id="63" name="Google Shape;63;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hyperlink" Target="https://www.adafruit.com/product/2011?gclid=Cj0KCQjwpdqDBhCSARIsAEUJ0hO30gSyTclwwIHYl5mIIKwZLhuOo8RK7u4BEYlRNsnvjjHNRs0lDUYaApIFEALw_wcB"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ieeexplore.ieee.org/abstract/document/6473865"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71" name="Google Shape;71;p14"/>
          <p:cNvSpPr/>
          <p:nvPr/>
        </p:nvSpPr>
        <p:spPr>
          <a:xfrm>
            <a:off x="0" y="0"/>
            <a:ext cx="9144000" cy="5143500"/>
          </a:xfrm>
          <a:prstGeom prst="rect">
            <a:avLst/>
          </a:prstGeom>
          <a:solidFill>
            <a:srgbClr val="C8102E">
              <a:alpha val="8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rgbClr val="C8102E"/>
              </a:solidFill>
              <a:latin typeface="Times"/>
              <a:ea typeface="Times"/>
              <a:cs typeface="Times"/>
              <a:sym typeface="Times"/>
            </a:endParaRPr>
          </a:p>
        </p:txBody>
      </p:sp>
      <p:sp>
        <p:nvSpPr>
          <p:cNvPr id="72" name="Google Shape;72;p14"/>
          <p:cNvSpPr txBox="1"/>
          <p:nvPr/>
        </p:nvSpPr>
        <p:spPr>
          <a:xfrm>
            <a:off x="713228" y="2823637"/>
            <a:ext cx="7162800" cy="361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 sz="1750">
                <a:solidFill>
                  <a:schemeClr val="lt1"/>
                </a:solidFill>
                <a:latin typeface="Open Sans ExtraBold"/>
                <a:ea typeface="Open Sans ExtraBold"/>
                <a:cs typeface="Open Sans ExtraBold"/>
                <a:sym typeface="Open Sans ExtraBold"/>
              </a:rPr>
              <a:t>Sr. Design 21-20</a:t>
            </a:r>
            <a:endParaRPr/>
          </a:p>
        </p:txBody>
      </p:sp>
      <p:cxnSp>
        <p:nvCxnSpPr>
          <p:cNvPr id="73" name="Google Shape;73;p14"/>
          <p:cNvCxnSpPr/>
          <p:nvPr/>
        </p:nvCxnSpPr>
        <p:spPr>
          <a:xfrm>
            <a:off x="0" y="3511550"/>
            <a:ext cx="9144000" cy="0"/>
          </a:xfrm>
          <a:prstGeom prst="straightConnector1">
            <a:avLst/>
          </a:prstGeom>
          <a:solidFill>
            <a:schemeClr val="accent1"/>
          </a:solidFill>
          <a:ln cap="flat" cmpd="sng" w="9525">
            <a:solidFill>
              <a:srgbClr val="F1BE48">
                <a:alpha val="80000"/>
              </a:srgbClr>
            </a:solidFill>
            <a:prstDash val="solid"/>
            <a:round/>
            <a:headEnd len="sm" w="sm" type="none"/>
            <a:tailEnd len="sm" w="sm" type="none"/>
          </a:ln>
        </p:spPr>
      </p:cxnSp>
      <p:sp>
        <p:nvSpPr>
          <p:cNvPr id="74" name="Google Shape;74;p14"/>
          <p:cNvSpPr txBox="1"/>
          <p:nvPr/>
        </p:nvSpPr>
        <p:spPr>
          <a:xfrm>
            <a:off x="685000" y="1867303"/>
            <a:ext cx="7162800" cy="923400"/>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 sz="4000">
                <a:solidFill>
                  <a:srgbClr val="FFFFFF"/>
                </a:solidFill>
              </a:rPr>
              <a:t>IoT Smart-Lights</a:t>
            </a:r>
            <a:endParaRPr sz="4000">
              <a:solidFill>
                <a:srgbClr val="FFFFFF"/>
              </a:solidFill>
            </a:endParaRPr>
          </a:p>
          <a:p>
            <a:pPr indent="0" lvl="0" marL="0" marR="0" rtl="0" algn="l">
              <a:spcBef>
                <a:spcPts val="0"/>
              </a:spcBef>
              <a:spcAft>
                <a:spcPts val="0"/>
              </a:spcAft>
              <a:buNone/>
            </a:pPr>
            <a:r>
              <a:t/>
            </a:r>
            <a:endParaRPr/>
          </a:p>
        </p:txBody>
      </p:sp>
      <p:pic>
        <p:nvPicPr>
          <p:cNvPr descr="ISU LEFT white.eps" id="75" name="Google Shape;75;p14"/>
          <p:cNvPicPr preferRelativeResize="0"/>
          <p:nvPr/>
        </p:nvPicPr>
        <p:blipFill rotWithShape="1">
          <a:blip r:embed="rId4">
            <a:alphaModFix/>
          </a:blip>
          <a:srcRect b="0" l="0" r="0" t="0"/>
          <a:stretch/>
        </p:blipFill>
        <p:spPr>
          <a:xfrm>
            <a:off x="6477000" y="4788715"/>
            <a:ext cx="2396490" cy="197359"/>
          </a:xfrm>
          <a:prstGeom prst="rect">
            <a:avLst/>
          </a:prstGeom>
          <a:noFill/>
          <a:ln>
            <a:noFill/>
          </a:ln>
        </p:spPr>
      </p:pic>
      <p:sp>
        <p:nvSpPr>
          <p:cNvPr id="76" name="Google Shape;76;p14"/>
          <p:cNvSpPr txBox="1"/>
          <p:nvPr/>
        </p:nvSpPr>
        <p:spPr>
          <a:xfrm>
            <a:off x="412978" y="3511560"/>
            <a:ext cx="7162800" cy="1462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 sz="2000">
                <a:solidFill>
                  <a:srgbClr val="FFFFFF"/>
                </a:solidFill>
              </a:rPr>
              <a:t>    </a:t>
            </a:r>
            <a:r>
              <a:rPr lang="en" sz="2000">
                <a:solidFill>
                  <a:srgbClr val="FFFFFF"/>
                </a:solidFill>
              </a:rPr>
              <a:t>Hamza Mostafa Sayed Mahmoud habdul@iastate.edu</a:t>
            </a:r>
            <a:endParaRPr sz="20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 sz="2000">
                <a:solidFill>
                  <a:srgbClr val="FFFFFF"/>
                </a:solidFill>
              </a:rPr>
              <a:t>    Nathan Orts 	njorts@iastate.edu</a:t>
            </a:r>
            <a:endParaRPr sz="20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 sz="2000">
                <a:solidFill>
                  <a:srgbClr val="FFFFFF"/>
                </a:solidFill>
              </a:rPr>
              <a:t>    Xinlei Yu 		xinleiyu@iastate.edu</a:t>
            </a:r>
            <a:endParaRPr sz="20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 sz="2000">
                <a:solidFill>
                  <a:srgbClr val="FFFFFF"/>
                </a:solidFill>
              </a:rPr>
              <a:t>    William Gavins wpgavins@iastate.edu</a:t>
            </a:r>
            <a:endParaRPr i="1" sz="800">
              <a:solidFill>
                <a:srgbClr val="FFFFFF"/>
              </a:solidFill>
            </a:endParaRPr>
          </a:p>
        </p:txBody>
      </p:sp>
      <p:sp>
        <p:nvSpPr>
          <p:cNvPr id="77" name="Google Shape;77;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p:tgtEl>
                                          <p:spTgt spid="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62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Hardware Prototype Base - Digi Xbee </a:t>
            </a:r>
            <a:endParaRPr>
              <a:solidFill>
                <a:srgbClr val="FF0000"/>
              </a:solidFill>
            </a:endParaRPr>
          </a:p>
        </p:txBody>
      </p:sp>
      <p:sp>
        <p:nvSpPr>
          <p:cNvPr id="149" name="Google Shape;149;p23"/>
          <p:cNvSpPr txBox="1"/>
          <p:nvPr>
            <p:ph idx="1" type="body"/>
          </p:nvPr>
        </p:nvSpPr>
        <p:spPr>
          <a:xfrm>
            <a:off x="311700" y="1152475"/>
            <a:ext cx="46341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Hardware </a:t>
            </a:r>
            <a:r>
              <a:rPr lang="en" sz="1300"/>
              <a:t>readily</a:t>
            </a:r>
            <a:r>
              <a:rPr lang="en" sz="1300"/>
              <a:t> available.</a:t>
            </a:r>
            <a:endParaRPr sz="1300"/>
          </a:p>
          <a:p>
            <a:pPr indent="-311150" lvl="0" marL="457200" rtl="0" algn="l">
              <a:spcBef>
                <a:spcPts val="0"/>
              </a:spcBef>
              <a:spcAft>
                <a:spcPts val="0"/>
              </a:spcAft>
              <a:buSzPts val="1300"/>
              <a:buChar char="●"/>
            </a:pPr>
            <a:r>
              <a:rPr lang="en" sz="1300"/>
              <a:t>Supports multiple types of network hierarchy.</a:t>
            </a:r>
            <a:endParaRPr sz="1300"/>
          </a:p>
          <a:p>
            <a:pPr indent="-311150" lvl="0" marL="457200" rtl="0" algn="l">
              <a:spcBef>
                <a:spcPts val="0"/>
              </a:spcBef>
              <a:spcAft>
                <a:spcPts val="0"/>
              </a:spcAft>
              <a:buSzPts val="1300"/>
              <a:buChar char="●"/>
            </a:pPr>
            <a:r>
              <a:rPr lang="en" sz="1300"/>
              <a:t>Low power transmission.</a:t>
            </a:r>
            <a:endParaRPr sz="1300"/>
          </a:p>
          <a:p>
            <a:pPr indent="-311150" lvl="0" marL="457200" rtl="0" algn="l">
              <a:spcBef>
                <a:spcPts val="0"/>
              </a:spcBef>
              <a:spcAft>
                <a:spcPts val="0"/>
              </a:spcAft>
              <a:buSzPts val="1300"/>
              <a:buChar char="●"/>
            </a:pPr>
            <a:r>
              <a:rPr lang="en" sz="1300"/>
              <a:t>Can be configured for two way communication. Used as system Router, Endpoint, and Coordinator.</a:t>
            </a:r>
            <a:endParaRPr sz="1300"/>
          </a:p>
          <a:p>
            <a:pPr indent="-311150" lvl="0" marL="457200" rtl="0" algn="l">
              <a:spcBef>
                <a:spcPts val="0"/>
              </a:spcBef>
              <a:spcAft>
                <a:spcPts val="0"/>
              </a:spcAft>
              <a:buSzPts val="1300"/>
              <a:buChar char="●"/>
            </a:pPr>
            <a:r>
              <a:rPr lang="en" sz="1300"/>
              <a:t>Access to microPython, a C based python implementation. </a:t>
            </a:r>
            <a:endParaRPr sz="1300"/>
          </a:p>
        </p:txBody>
      </p:sp>
      <p:pic>
        <p:nvPicPr>
          <p:cNvPr id="150" name="Google Shape;150;p23"/>
          <p:cNvPicPr preferRelativeResize="0"/>
          <p:nvPr/>
        </p:nvPicPr>
        <p:blipFill>
          <a:blip r:embed="rId3">
            <a:alphaModFix/>
          </a:blip>
          <a:stretch>
            <a:fillRect/>
          </a:stretch>
        </p:blipFill>
        <p:spPr>
          <a:xfrm>
            <a:off x="5064975" y="1494400"/>
            <a:ext cx="3876100" cy="2282050"/>
          </a:xfrm>
          <a:prstGeom prst="rect">
            <a:avLst/>
          </a:prstGeom>
          <a:noFill/>
          <a:ln>
            <a:noFill/>
          </a:ln>
        </p:spPr>
      </p:pic>
      <p:sp>
        <p:nvSpPr>
          <p:cNvPr id="151" name="Google Shape;15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Proposed improvements to current hardware prototype</a:t>
            </a:r>
            <a:endParaRPr>
              <a:solidFill>
                <a:srgbClr val="FF0000"/>
              </a:solidFill>
            </a:endParaRPr>
          </a:p>
        </p:txBody>
      </p:sp>
      <p:sp>
        <p:nvSpPr>
          <p:cNvPr id="157" name="Google Shape;157;p24"/>
          <p:cNvSpPr txBox="1"/>
          <p:nvPr>
            <p:ph idx="1" type="body"/>
          </p:nvPr>
        </p:nvSpPr>
        <p:spPr>
          <a:xfrm>
            <a:off x="372250" y="1164575"/>
            <a:ext cx="7834800" cy="13308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2 Way communication between the broadcaster and the IoT light devices.</a:t>
            </a:r>
            <a:endParaRPr sz="1300"/>
          </a:p>
          <a:p>
            <a:pPr indent="-311150" lvl="0" marL="457200" rtl="0" algn="l">
              <a:spcBef>
                <a:spcPts val="0"/>
              </a:spcBef>
              <a:spcAft>
                <a:spcPts val="0"/>
              </a:spcAft>
              <a:buSzPts val="1300"/>
              <a:buChar char="●"/>
            </a:pPr>
            <a:r>
              <a:rPr lang="en" sz="1300"/>
              <a:t>Addition of hardware buttons. </a:t>
            </a:r>
            <a:endParaRPr sz="1300"/>
          </a:p>
          <a:p>
            <a:pPr indent="-311150" lvl="0" marL="457200" rtl="0" algn="l">
              <a:spcBef>
                <a:spcPts val="0"/>
              </a:spcBef>
              <a:spcAft>
                <a:spcPts val="0"/>
              </a:spcAft>
              <a:buSzPts val="1300"/>
              <a:buChar char="●"/>
            </a:pPr>
            <a:r>
              <a:rPr lang="en" sz="1300"/>
              <a:t>Additional charging circuitry to allow concurrent usage and charging. </a:t>
            </a:r>
            <a:endParaRPr sz="1300"/>
          </a:p>
        </p:txBody>
      </p:sp>
      <p:pic>
        <p:nvPicPr>
          <p:cNvPr id="158" name="Google Shape;158;p24"/>
          <p:cNvPicPr preferRelativeResize="0"/>
          <p:nvPr/>
        </p:nvPicPr>
        <p:blipFill rotWithShape="1">
          <a:blip r:embed="rId3">
            <a:alphaModFix/>
          </a:blip>
          <a:srcRect b="37553" l="-480" r="479" t="21785"/>
          <a:stretch/>
        </p:blipFill>
        <p:spPr>
          <a:xfrm>
            <a:off x="757625" y="2336723"/>
            <a:ext cx="7628750" cy="2326502"/>
          </a:xfrm>
          <a:prstGeom prst="rect">
            <a:avLst/>
          </a:prstGeom>
          <a:noFill/>
          <a:ln>
            <a:noFill/>
          </a:ln>
        </p:spPr>
      </p:pic>
      <p:sp>
        <p:nvSpPr>
          <p:cNvPr id="159" name="Google Shape;15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Hardware IOT Light node Breakdown</a:t>
            </a:r>
            <a:endParaRPr>
              <a:solidFill>
                <a:srgbClr val="FF0000"/>
              </a:solidFill>
            </a:endParaRPr>
          </a:p>
        </p:txBody>
      </p:sp>
      <p:pic>
        <p:nvPicPr>
          <p:cNvPr id="165" name="Google Shape;165;p25"/>
          <p:cNvPicPr preferRelativeResize="0"/>
          <p:nvPr/>
        </p:nvPicPr>
        <p:blipFill>
          <a:blip r:embed="rId3">
            <a:alphaModFix/>
          </a:blip>
          <a:stretch>
            <a:fillRect/>
          </a:stretch>
        </p:blipFill>
        <p:spPr>
          <a:xfrm>
            <a:off x="7174900" y="445027"/>
            <a:ext cx="1657400" cy="1485675"/>
          </a:xfrm>
          <a:prstGeom prst="rect">
            <a:avLst/>
          </a:prstGeom>
          <a:noFill/>
          <a:ln>
            <a:noFill/>
          </a:ln>
        </p:spPr>
      </p:pic>
      <p:sp>
        <p:nvSpPr>
          <p:cNvPr id="166" name="Google Shape;16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5"/>
          <p:cNvPicPr preferRelativeResize="0"/>
          <p:nvPr/>
        </p:nvPicPr>
        <p:blipFill>
          <a:blip r:embed="rId4">
            <a:alphaModFix/>
          </a:blip>
          <a:stretch>
            <a:fillRect/>
          </a:stretch>
        </p:blipFill>
        <p:spPr>
          <a:xfrm>
            <a:off x="6876750" y="2414277"/>
            <a:ext cx="2144399" cy="1765365"/>
          </a:xfrm>
          <a:prstGeom prst="rect">
            <a:avLst/>
          </a:prstGeom>
          <a:noFill/>
          <a:ln>
            <a:noFill/>
          </a:ln>
        </p:spPr>
      </p:pic>
      <p:pic>
        <p:nvPicPr>
          <p:cNvPr id="168" name="Google Shape;168;p25"/>
          <p:cNvPicPr preferRelativeResize="0"/>
          <p:nvPr/>
        </p:nvPicPr>
        <p:blipFill>
          <a:blip r:embed="rId5">
            <a:alphaModFix/>
          </a:blip>
          <a:stretch>
            <a:fillRect/>
          </a:stretch>
        </p:blipFill>
        <p:spPr>
          <a:xfrm>
            <a:off x="6271097" y="445025"/>
            <a:ext cx="2840827" cy="4218201"/>
          </a:xfrm>
          <a:prstGeom prst="rect">
            <a:avLst/>
          </a:prstGeom>
          <a:noFill/>
          <a:ln>
            <a:noFill/>
          </a:ln>
        </p:spPr>
      </p:pic>
      <p:sp>
        <p:nvSpPr>
          <p:cNvPr id="169" name="Google Shape;169;p25"/>
          <p:cNvSpPr txBox="1"/>
          <p:nvPr/>
        </p:nvSpPr>
        <p:spPr>
          <a:xfrm>
            <a:off x="7426900" y="4399675"/>
            <a:ext cx="352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0" name="Google Shape;170;p25"/>
          <p:cNvSpPr txBox="1"/>
          <p:nvPr>
            <p:ph idx="1" type="body"/>
          </p:nvPr>
        </p:nvSpPr>
        <p:spPr>
          <a:xfrm>
            <a:off x="288100" y="1097175"/>
            <a:ext cx="6383100" cy="363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Using Digi Xbee devices, it’s possible to program in python on the IOT Devices.</a:t>
            </a:r>
            <a:endParaRPr sz="1300"/>
          </a:p>
          <a:p>
            <a:pPr indent="0" lvl="0" marL="0" rtl="0" algn="l">
              <a:spcBef>
                <a:spcPts val="1200"/>
              </a:spcBef>
              <a:spcAft>
                <a:spcPts val="0"/>
              </a:spcAft>
              <a:buNone/>
            </a:pPr>
            <a:r>
              <a:rPr lang="en" sz="1300"/>
              <a:t>This Module will </a:t>
            </a:r>
            <a:r>
              <a:rPr lang="en" sz="1300"/>
              <a:t>integrate the following components:</a:t>
            </a:r>
            <a:endParaRPr sz="1300"/>
          </a:p>
          <a:p>
            <a:pPr indent="-311150" lvl="0" marL="457200" rtl="0" algn="l">
              <a:spcBef>
                <a:spcPts val="1200"/>
              </a:spcBef>
              <a:spcAft>
                <a:spcPts val="0"/>
              </a:spcAft>
              <a:buSzPts val="1300"/>
              <a:buChar char="●"/>
            </a:pPr>
            <a:r>
              <a:rPr lang="en" sz="1300"/>
              <a:t>Battery</a:t>
            </a:r>
            <a:endParaRPr sz="1300"/>
          </a:p>
          <a:p>
            <a:pPr indent="-311150" lvl="0" marL="457200" rtl="0" algn="l">
              <a:spcBef>
                <a:spcPts val="0"/>
              </a:spcBef>
              <a:spcAft>
                <a:spcPts val="0"/>
              </a:spcAft>
              <a:buSzPts val="1300"/>
              <a:buChar char="●"/>
            </a:pPr>
            <a:r>
              <a:rPr lang="en" sz="1300"/>
              <a:t>Voltage shifter for 5V to 3.7V</a:t>
            </a:r>
            <a:endParaRPr sz="1300"/>
          </a:p>
          <a:p>
            <a:pPr indent="-311150" lvl="0" marL="457200" rtl="0" algn="l">
              <a:spcBef>
                <a:spcPts val="0"/>
              </a:spcBef>
              <a:spcAft>
                <a:spcPts val="0"/>
              </a:spcAft>
              <a:buSzPts val="1300"/>
              <a:buChar char="●"/>
            </a:pPr>
            <a:r>
              <a:rPr lang="en" sz="1300"/>
              <a:t>Xbee 2 </a:t>
            </a:r>
            <a:r>
              <a:rPr lang="en" sz="1300"/>
              <a:t>module</a:t>
            </a:r>
            <a:r>
              <a:rPr lang="en" sz="1300"/>
              <a:t> used for IO interpretation and wireless communication</a:t>
            </a:r>
            <a:endParaRPr sz="1300"/>
          </a:p>
          <a:p>
            <a:pPr indent="-311150" lvl="0" marL="457200" rtl="0" algn="l">
              <a:spcBef>
                <a:spcPts val="0"/>
              </a:spcBef>
              <a:spcAft>
                <a:spcPts val="0"/>
              </a:spcAft>
              <a:buSzPts val="1300"/>
              <a:buChar char="●"/>
            </a:pPr>
            <a:r>
              <a:rPr lang="en" sz="1300"/>
              <a:t>Ws2812b RGB Light module or similar module (~50mA/Module), 256^3 possible configurations.</a:t>
            </a:r>
            <a:endParaRPr sz="1300"/>
          </a:p>
          <a:p>
            <a:pPr indent="-311150" lvl="0" marL="457200" rtl="0" algn="l">
              <a:spcBef>
                <a:spcPts val="0"/>
              </a:spcBef>
              <a:spcAft>
                <a:spcPts val="0"/>
              </a:spcAft>
              <a:buSzPts val="1300"/>
              <a:buChar char="●"/>
            </a:pPr>
            <a:r>
              <a:rPr lang="en" sz="1300"/>
              <a:t>I/O </a:t>
            </a:r>
            <a:endParaRPr sz="1300"/>
          </a:p>
          <a:p>
            <a:pPr indent="-311150" lvl="1" marL="914400" rtl="0" algn="l">
              <a:spcBef>
                <a:spcPts val="0"/>
              </a:spcBef>
              <a:spcAft>
                <a:spcPts val="0"/>
              </a:spcAft>
              <a:buSzPts val="1300"/>
              <a:buChar char="○"/>
            </a:pPr>
            <a:r>
              <a:rPr lang="en" sz="1300"/>
              <a:t>Dial for selection of the type of attack to simulate</a:t>
            </a:r>
            <a:endParaRPr sz="1300"/>
          </a:p>
          <a:p>
            <a:pPr indent="-311150" lvl="1" marL="914400" rtl="0" algn="l">
              <a:spcBef>
                <a:spcPts val="0"/>
              </a:spcBef>
              <a:spcAft>
                <a:spcPts val="0"/>
              </a:spcAft>
              <a:buSzPts val="1300"/>
              <a:buChar char="○"/>
            </a:pPr>
            <a:r>
              <a:rPr lang="en" sz="1300"/>
              <a:t>Button to send selected attack</a:t>
            </a:r>
            <a:endParaRPr sz="1300"/>
          </a:p>
          <a:p>
            <a:pPr indent="-311150" lvl="1" marL="914400" rtl="0" algn="l">
              <a:spcBef>
                <a:spcPts val="0"/>
              </a:spcBef>
              <a:spcAft>
                <a:spcPts val="0"/>
              </a:spcAft>
              <a:buSzPts val="1300"/>
              <a:buChar char="○"/>
            </a:pPr>
            <a:r>
              <a:rPr lang="en" sz="1300"/>
              <a:t>Toggle switch </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Power Overhead</a:t>
            </a:r>
            <a:endParaRPr>
              <a:solidFill>
                <a:srgbClr val="FF0000"/>
              </a:solidFill>
            </a:endParaRPr>
          </a:p>
        </p:txBody>
      </p:sp>
      <p:sp>
        <p:nvSpPr>
          <p:cNvPr id="176" name="Google Shape;176;p26"/>
          <p:cNvSpPr txBox="1"/>
          <p:nvPr>
            <p:ph idx="1" type="body"/>
          </p:nvPr>
        </p:nvSpPr>
        <p:spPr>
          <a:xfrm>
            <a:off x="311700" y="1152475"/>
            <a:ext cx="5778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Driving power off a 500 mAH battery may pose issues</a:t>
            </a:r>
            <a:endParaRPr sz="1300"/>
          </a:p>
          <a:p>
            <a:pPr indent="-311150" lvl="0" marL="457200" rtl="0" algn="l">
              <a:spcBef>
                <a:spcPts val="1200"/>
              </a:spcBef>
              <a:spcAft>
                <a:spcPts val="0"/>
              </a:spcAft>
              <a:buSzPts val="1300"/>
              <a:buChar char="●"/>
            </a:pPr>
            <a:r>
              <a:rPr lang="en" sz="1300"/>
              <a:t>Rated at 0.2C</a:t>
            </a:r>
            <a:r>
              <a:rPr baseline="-25000" lang="en" sz="1300"/>
              <a:t>5</a:t>
            </a:r>
            <a:r>
              <a:rPr lang="en" sz="1300"/>
              <a:t>A - 100mA, which can be surpassed when the Smart light is transmitting and driving an LED</a:t>
            </a:r>
            <a:endParaRPr sz="1300"/>
          </a:p>
          <a:p>
            <a:pPr indent="-311150" lvl="0" marL="457200" rtl="0" algn="l">
              <a:spcBef>
                <a:spcPts val="0"/>
              </a:spcBef>
              <a:spcAft>
                <a:spcPts val="0"/>
              </a:spcAft>
              <a:buSzPts val="1300"/>
              <a:buChar char="●"/>
            </a:pPr>
            <a:r>
              <a:rPr lang="en" sz="1300"/>
              <a:t>Driving multiple LEDs </a:t>
            </a:r>
            <a:endParaRPr sz="1300"/>
          </a:p>
          <a:p>
            <a:pPr indent="-311150" lvl="0" marL="457200" rtl="0" algn="l">
              <a:spcBef>
                <a:spcPts val="0"/>
              </a:spcBef>
              <a:spcAft>
                <a:spcPts val="0"/>
              </a:spcAft>
              <a:buSzPts val="1300"/>
              <a:buChar char="●"/>
            </a:pPr>
            <a:r>
              <a:rPr lang="en" sz="1300"/>
              <a:t>TX on Xbee s2c poses power requirements that haven’t been considered in this context. </a:t>
            </a:r>
            <a:endParaRPr sz="1300"/>
          </a:p>
          <a:p>
            <a:pPr indent="0" lvl="0" marL="0" rtl="0" algn="l">
              <a:spcBef>
                <a:spcPts val="1200"/>
              </a:spcBef>
              <a:spcAft>
                <a:spcPts val="0"/>
              </a:spcAft>
              <a:buNone/>
            </a:pPr>
            <a:r>
              <a:rPr lang="en" sz="1300"/>
              <a:t>As a prototype comes together it looks like battery usage may be a larger problem that needs to be addressed with a larger capacity. </a:t>
            </a:r>
            <a:endParaRPr sz="1300"/>
          </a:p>
          <a:p>
            <a:pPr indent="0" lvl="0" marL="0" rtl="0" algn="l">
              <a:spcBef>
                <a:spcPts val="1200"/>
              </a:spcBef>
              <a:spcAft>
                <a:spcPts val="0"/>
              </a:spcAft>
              <a:buNone/>
            </a:pPr>
            <a:r>
              <a:rPr lang="en" sz="1300"/>
              <a:t>This can be used as an opportunity to explore wireless charging as well as a larger capacity option. </a:t>
            </a:r>
            <a:endParaRPr sz="1300"/>
          </a:p>
          <a:p>
            <a:pPr indent="0" lvl="0" marL="0" rtl="0" algn="l">
              <a:spcBef>
                <a:spcPts val="1200"/>
              </a:spcBef>
              <a:spcAft>
                <a:spcPts val="1200"/>
              </a:spcAft>
              <a:buNone/>
            </a:pPr>
            <a:r>
              <a:t/>
            </a:r>
            <a:endParaRPr/>
          </a:p>
        </p:txBody>
      </p:sp>
      <p:sp>
        <p:nvSpPr>
          <p:cNvPr id="177" name="Google Shape;177;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Battery Alternatives</a:t>
            </a:r>
            <a:endParaRPr>
              <a:solidFill>
                <a:srgbClr val="FF0000"/>
              </a:solidFill>
            </a:endParaRPr>
          </a:p>
        </p:txBody>
      </p:sp>
      <p:sp>
        <p:nvSpPr>
          <p:cNvPr id="183" name="Google Shape;18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7"/>
          <p:cNvPicPr preferRelativeResize="0"/>
          <p:nvPr/>
        </p:nvPicPr>
        <p:blipFill>
          <a:blip r:embed="rId3">
            <a:alphaModFix/>
          </a:blip>
          <a:stretch>
            <a:fillRect/>
          </a:stretch>
        </p:blipFill>
        <p:spPr>
          <a:xfrm>
            <a:off x="4784425" y="961550"/>
            <a:ext cx="4047875" cy="3037993"/>
          </a:xfrm>
          <a:prstGeom prst="rect">
            <a:avLst/>
          </a:prstGeom>
          <a:noFill/>
          <a:ln>
            <a:noFill/>
          </a:ln>
        </p:spPr>
      </p:pic>
      <p:graphicFrame>
        <p:nvGraphicFramePr>
          <p:cNvPr id="185" name="Google Shape;185;p27"/>
          <p:cNvGraphicFramePr/>
          <p:nvPr/>
        </p:nvGraphicFramePr>
        <p:xfrm>
          <a:off x="458050" y="1668425"/>
          <a:ext cx="3000000" cy="3000000"/>
        </p:xfrm>
        <a:graphic>
          <a:graphicData uri="http://schemas.openxmlformats.org/drawingml/2006/table">
            <a:tbl>
              <a:tblPr>
                <a:noFill/>
                <a:tableStyleId>{67088885-65D3-454F-8505-AE8F7D2CE196}</a:tableStyleId>
              </a:tblPr>
              <a:tblGrid>
                <a:gridCol w="1223900"/>
                <a:gridCol w="1223900"/>
                <a:gridCol w="1223900"/>
              </a:tblGrid>
              <a:tr h="822925">
                <a:tc>
                  <a:txBody>
                    <a:bodyPr/>
                    <a:lstStyle/>
                    <a:p>
                      <a:pPr indent="0" lvl="0" marL="0" rtl="0" algn="l">
                        <a:spcBef>
                          <a:spcPts val="0"/>
                        </a:spcBef>
                        <a:spcAft>
                          <a:spcPts val="0"/>
                        </a:spcAft>
                        <a:buNone/>
                      </a:pPr>
                      <a:r>
                        <a:t/>
                      </a:r>
                      <a:endParaRPr>
                        <a:solidFill>
                          <a:schemeClr val="dk2"/>
                        </a:solidFill>
                      </a:endParaRPr>
                    </a:p>
                  </a:txBody>
                  <a:tcPr marT="91425" marB="91425" marR="91425" marL="91425"/>
                </a:tc>
                <a:tc>
                  <a:txBody>
                    <a:bodyPr/>
                    <a:lstStyle/>
                    <a:p>
                      <a:pPr indent="0" lvl="0" marL="0" rtl="0" algn="l">
                        <a:spcBef>
                          <a:spcPts val="0"/>
                        </a:spcBef>
                        <a:spcAft>
                          <a:spcPts val="0"/>
                        </a:spcAft>
                        <a:buNone/>
                      </a:pPr>
                      <a:r>
                        <a:rPr lang="en">
                          <a:solidFill>
                            <a:schemeClr val="dk2"/>
                          </a:solidFill>
                        </a:rPr>
                        <a:t>Old Battery </a:t>
                      </a:r>
                      <a:endParaRPr>
                        <a:solidFill>
                          <a:schemeClr val="dk2"/>
                        </a:solidFill>
                      </a:endParaRPr>
                    </a:p>
                  </a:txBody>
                  <a:tcPr marT="91425" marB="91425" marR="91425" marL="91425"/>
                </a:tc>
                <a:tc>
                  <a:txBody>
                    <a:bodyPr/>
                    <a:lstStyle/>
                    <a:p>
                      <a:pPr indent="0" lvl="0" marL="0" rtl="0" algn="l">
                        <a:spcBef>
                          <a:spcPts val="0"/>
                        </a:spcBef>
                        <a:spcAft>
                          <a:spcPts val="0"/>
                        </a:spcAft>
                        <a:buNone/>
                      </a:pPr>
                      <a:r>
                        <a:rPr lang="en">
                          <a:solidFill>
                            <a:schemeClr val="dk2"/>
                          </a:solidFill>
                        </a:rPr>
                        <a:t>New Alternative</a:t>
                      </a:r>
                      <a:endParaRPr>
                        <a:solidFill>
                          <a:schemeClr val="dk2"/>
                        </a:solidFill>
                      </a:endParaRPr>
                    </a:p>
                  </a:txBody>
                  <a:tcPr marT="91425" marB="91425" marR="91425" marL="91425"/>
                </a:tc>
              </a:tr>
              <a:tr h="682975">
                <a:tc>
                  <a:txBody>
                    <a:bodyPr/>
                    <a:lstStyle/>
                    <a:p>
                      <a:pPr indent="0" lvl="0" marL="0" rtl="0" algn="l">
                        <a:spcBef>
                          <a:spcPts val="0"/>
                        </a:spcBef>
                        <a:spcAft>
                          <a:spcPts val="0"/>
                        </a:spcAft>
                        <a:buNone/>
                      </a:pPr>
                      <a:r>
                        <a:rPr lang="en">
                          <a:solidFill>
                            <a:schemeClr val="dk2"/>
                          </a:solidFill>
                        </a:rPr>
                        <a:t>Dimensions</a:t>
                      </a:r>
                      <a:endParaRPr>
                        <a:solidFill>
                          <a:schemeClr val="dk2"/>
                        </a:solidFill>
                      </a:endParaRPr>
                    </a:p>
                  </a:txBody>
                  <a:tcPr marT="91425" marB="91425" marR="91425" marL="91425"/>
                </a:tc>
                <a:tc>
                  <a:txBody>
                    <a:bodyPr/>
                    <a:lstStyle/>
                    <a:p>
                      <a:pPr indent="0" lvl="0" marL="0" rtl="0" algn="l">
                        <a:spcBef>
                          <a:spcPts val="0"/>
                        </a:spcBef>
                        <a:spcAft>
                          <a:spcPts val="0"/>
                        </a:spcAft>
                        <a:buNone/>
                      </a:pPr>
                      <a:r>
                        <a:rPr lang="en" sz="1150">
                          <a:solidFill>
                            <a:schemeClr val="dk2"/>
                          </a:solidFill>
                          <a:highlight>
                            <a:srgbClr val="FFFFFF"/>
                          </a:highlight>
                          <a:latin typeface="Verdana"/>
                          <a:ea typeface="Verdana"/>
                          <a:cs typeface="Verdana"/>
                          <a:sym typeface="Verdana"/>
                        </a:rPr>
                        <a:t>29mm x 36mm x 4.8mm</a:t>
                      </a:r>
                      <a:endParaRPr>
                        <a:solidFill>
                          <a:schemeClr val="dk2"/>
                        </a:solidFill>
                      </a:endParaRPr>
                    </a:p>
                  </a:txBody>
                  <a:tcPr marT="91425" marB="91425" marR="91425" marL="91425"/>
                </a:tc>
                <a:tc>
                  <a:txBody>
                    <a:bodyPr/>
                    <a:lstStyle/>
                    <a:p>
                      <a:pPr indent="0" lvl="0" marL="0" rtl="0" algn="l">
                        <a:spcBef>
                          <a:spcPts val="0"/>
                        </a:spcBef>
                        <a:spcAft>
                          <a:spcPts val="0"/>
                        </a:spcAft>
                        <a:buNone/>
                      </a:pPr>
                      <a:r>
                        <a:rPr lang="en" sz="1150">
                          <a:solidFill>
                            <a:schemeClr val="dk2"/>
                          </a:solidFill>
                          <a:highlight>
                            <a:srgbClr val="FFFFFF"/>
                          </a:highlight>
                          <a:latin typeface="Verdana"/>
                          <a:ea typeface="Verdana"/>
                          <a:cs typeface="Verdana"/>
                          <a:sym typeface="Verdana"/>
                        </a:rPr>
                        <a:t>60mm x 36mm x </a:t>
                      </a:r>
                      <a:endParaRPr sz="1150">
                        <a:solidFill>
                          <a:schemeClr val="dk2"/>
                        </a:solidFill>
                        <a:highlight>
                          <a:srgbClr val="FFFFFF"/>
                        </a:highlight>
                        <a:latin typeface="Verdana"/>
                        <a:ea typeface="Verdana"/>
                        <a:cs typeface="Verdana"/>
                        <a:sym typeface="Verdana"/>
                      </a:endParaRPr>
                    </a:p>
                    <a:p>
                      <a:pPr indent="0" lvl="0" marL="0" rtl="0" algn="l">
                        <a:spcBef>
                          <a:spcPts val="0"/>
                        </a:spcBef>
                        <a:spcAft>
                          <a:spcPts val="0"/>
                        </a:spcAft>
                        <a:buNone/>
                      </a:pPr>
                      <a:r>
                        <a:rPr lang="en" sz="1150">
                          <a:solidFill>
                            <a:schemeClr val="dk2"/>
                          </a:solidFill>
                          <a:highlight>
                            <a:srgbClr val="FFFFFF"/>
                          </a:highlight>
                          <a:latin typeface="Verdana"/>
                          <a:ea typeface="Verdana"/>
                          <a:cs typeface="Verdana"/>
                          <a:sym typeface="Verdana"/>
                        </a:rPr>
                        <a:t>7mm</a:t>
                      </a:r>
                      <a:endParaRPr>
                        <a:solidFill>
                          <a:schemeClr val="dk2"/>
                        </a:solidFill>
                      </a:endParaRPr>
                    </a:p>
                  </a:txBody>
                  <a:tcPr marT="91425" marB="91425" marR="91425" marL="91425"/>
                </a:tc>
              </a:tr>
              <a:tr h="682975">
                <a:tc>
                  <a:txBody>
                    <a:bodyPr/>
                    <a:lstStyle/>
                    <a:p>
                      <a:pPr indent="0" lvl="0" marL="0" rtl="0" algn="l">
                        <a:spcBef>
                          <a:spcPts val="0"/>
                        </a:spcBef>
                        <a:spcAft>
                          <a:spcPts val="0"/>
                        </a:spcAft>
                        <a:buNone/>
                      </a:pPr>
                      <a:r>
                        <a:rPr lang="en">
                          <a:solidFill>
                            <a:schemeClr val="dk2"/>
                          </a:solidFill>
                        </a:rPr>
                        <a:t>Capacity</a:t>
                      </a:r>
                      <a:endParaRPr>
                        <a:solidFill>
                          <a:schemeClr val="dk2"/>
                        </a:solidFill>
                      </a:endParaRPr>
                    </a:p>
                  </a:txBody>
                  <a:tcPr marT="91425" marB="91425" marR="91425" marL="91425"/>
                </a:tc>
                <a:tc>
                  <a:txBody>
                    <a:bodyPr/>
                    <a:lstStyle/>
                    <a:p>
                      <a:pPr indent="0" lvl="0" marL="0" rtl="0" algn="l">
                        <a:spcBef>
                          <a:spcPts val="0"/>
                        </a:spcBef>
                        <a:spcAft>
                          <a:spcPts val="0"/>
                        </a:spcAft>
                        <a:buNone/>
                      </a:pPr>
                      <a:r>
                        <a:rPr lang="en">
                          <a:solidFill>
                            <a:schemeClr val="dk2"/>
                          </a:solidFill>
                        </a:rPr>
                        <a:t>500 mAh</a:t>
                      </a:r>
                      <a:endParaRPr>
                        <a:solidFill>
                          <a:schemeClr val="dk2"/>
                        </a:solidFill>
                      </a:endParaRPr>
                    </a:p>
                  </a:txBody>
                  <a:tcPr marT="91425" marB="91425" marR="91425" marL="91425"/>
                </a:tc>
                <a:tc>
                  <a:txBody>
                    <a:bodyPr/>
                    <a:lstStyle/>
                    <a:p>
                      <a:pPr indent="0" lvl="0" marL="0" rtl="0" algn="l">
                        <a:spcBef>
                          <a:spcPts val="0"/>
                        </a:spcBef>
                        <a:spcAft>
                          <a:spcPts val="0"/>
                        </a:spcAft>
                        <a:buNone/>
                      </a:pPr>
                      <a:r>
                        <a:rPr lang="en">
                          <a:solidFill>
                            <a:schemeClr val="dk2"/>
                          </a:solidFill>
                        </a:rPr>
                        <a:t>2000 mAh</a:t>
                      </a:r>
                      <a:endParaRPr>
                        <a:solidFill>
                          <a:schemeClr val="dk2"/>
                        </a:solidFill>
                      </a:endParaRPr>
                    </a:p>
                  </a:txBody>
                  <a:tcPr marT="91425" marB="91425" marR="91425" marL="91425"/>
                </a:tc>
              </a:tr>
            </a:tbl>
          </a:graphicData>
        </a:graphic>
      </p:graphicFrame>
      <p:sp>
        <p:nvSpPr>
          <p:cNvPr id="186" name="Google Shape;186;p27"/>
          <p:cNvSpPr txBox="1"/>
          <p:nvPr/>
        </p:nvSpPr>
        <p:spPr>
          <a:xfrm>
            <a:off x="365025" y="4227625"/>
            <a:ext cx="839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New Battery</a:t>
            </a:r>
            <a:r>
              <a:rPr lang="en"/>
              <a:t>: </a:t>
            </a:r>
            <a:r>
              <a:rPr lang="en" u="sng">
                <a:solidFill>
                  <a:schemeClr val="hlink"/>
                </a:solidFill>
                <a:hlinkClick r:id="rId4"/>
              </a:rPr>
              <a:t>Li-Polymer 803860 Battery</a:t>
            </a:r>
            <a:r>
              <a:rPr lang="en"/>
              <a:t>, </a:t>
            </a:r>
            <a:r>
              <a:rPr lang="en">
                <a:solidFill>
                  <a:srgbClr val="595959"/>
                </a:solidFill>
              </a:rPr>
              <a:t>shown at right.</a:t>
            </a:r>
            <a:endParaRPr>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Embedded Hardware Requirements on IOT Lights</a:t>
            </a:r>
            <a:endParaRPr>
              <a:solidFill>
                <a:srgbClr val="FF0000"/>
              </a:solidFill>
            </a:endParaRPr>
          </a:p>
        </p:txBody>
      </p:sp>
      <p:sp>
        <p:nvSpPr>
          <p:cNvPr id="192" name="Google Shape;192;p28"/>
          <p:cNvSpPr txBox="1"/>
          <p:nvPr>
            <p:ph idx="1" type="body"/>
          </p:nvPr>
        </p:nvSpPr>
        <p:spPr>
          <a:xfrm>
            <a:off x="311700" y="1152475"/>
            <a:ext cx="4854600" cy="37278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en" sz="1300"/>
              <a:t>Each IOT Light needs to do the following:</a:t>
            </a:r>
            <a:endParaRPr sz="1300"/>
          </a:p>
          <a:p>
            <a:pPr indent="-311150" lvl="0" marL="457200" rtl="0" algn="l">
              <a:lnSpc>
                <a:spcPct val="105000"/>
              </a:lnSpc>
              <a:spcBef>
                <a:spcPts val="1200"/>
              </a:spcBef>
              <a:spcAft>
                <a:spcPts val="0"/>
              </a:spcAft>
              <a:buSzPts val="1300"/>
              <a:buChar char="●"/>
            </a:pPr>
            <a:r>
              <a:rPr lang="en" sz="1300"/>
              <a:t>2 way communication with Coordinator</a:t>
            </a:r>
            <a:endParaRPr sz="1300"/>
          </a:p>
          <a:p>
            <a:pPr indent="-311150" lvl="0" marL="457200" rtl="0" algn="l">
              <a:lnSpc>
                <a:spcPct val="105000"/>
              </a:lnSpc>
              <a:spcBef>
                <a:spcPts val="0"/>
              </a:spcBef>
              <a:spcAft>
                <a:spcPts val="0"/>
              </a:spcAft>
              <a:buSzPts val="1300"/>
              <a:buChar char="●"/>
            </a:pPr>
            <a:r>
              <a:rPr lang="en" sz="1300"/>
              <a:t>Able to respond to &gt;=1 Button inputs</a:t>
            </a:r>
            <a:endParaRPr sz="1300"/>
          </a:p>
          <a:p>
            <a:pPr indent="-311150" lvl="0" marL="457200" rtl="0" algn="l">
              <a:lnSpc>
                <a:spcPct val="105000"/>
              </a:lnSpc>
              <a:spcBef>
                <a:spcPts val="0"/>
              </a:spcBef>
              <a:spcAft>
                <a:spcPts val="0"/>
              </a:spcAft>
              <a:buSzPts val="1300"/>
              <a:buChar char="●"/>
            </a:pPr>
            <a:r>
              <a:rPr lang="en" sz="1300"/>
              <a:t>Able to assign RGB colors to the LEDs to reflect power stations on the backend.</a:t>
            </a:r>
            <a:endParaRPr sz="1300"/>
          </a:p>
          <a:p>
            <a:pPr indent="-311150" lvl="0" marL="457200" rtl="0" algn="l">
              <a:lnSpc>
                <a:spcPct val="105000"/>
              </a:lnSpc>
              <a:spcBef>
                <a:spcPts val="0"/>
              </a:spcBef>
              <a:spcAft>
                <a:spcPts val="0"/>
              </a:spcAft>
              <a:buSzPts val="1300"/>
              <a:buChar char="●"/>
            </a:pPr>
            <a:r>
              <a:rPr lang="en" sz="1300"/>
              <a:t>Battery that can provide &gt;8 Hours of uptime.</a:t>
            </a:r>
            <a:endParaRPr sz="1300"/>
          </a:p>
          <a:p>
            <a:pPr indent="-311150" lvl="0" marL="457200" rtl="0" algn="l">
              <a:lnSpc>
                <a:spcPct val="105000"/>
              </a:lnSpc>
              <a:spcBef>
                <a:spcPts val="0"/>
              </a:spcBef>
              <a:spcAft>
                <a:spcPts val="0"/>
              </a:spcAft>
              <a:buSzPts val="1300"/>
              <a:buChar char="●"/>
            </a:pPr>
            <a:r>
              <a:rPr lang="en" sz="1300"/>
              <a:t>Chargeable</a:t>
            </a:r>
            <a:r>
              <a:rPr lang="en" sz="1300"/>
              <a:t> using usb Micro</a:t>
            </a:r>
            <a:endParaRPr sz="1300"/>
          </a:p>
          <a:p>
            <a:pPr indent="-311150" lvl="0" marL="457200" rtl="0" algn="l">
              <a:lnSpc>
                <a:spcPct val="105000"/>
              </a:lnSpc>
              <a:spcBef>
                <a:spcPts val="0"/>
              </a:spcBef>
              <a:spcAft>
                <a:spcPts val="0"/>
              </a:spcAft>
              <a:buSzPts val="1300"/>
              <a:buChar char="●"/>
            </a:pPr>
            <a:r>
              <a:rPr lang="en" sz="1300"/>
              <a:t>Modular.</a:t>
            </a:r>
            <a:endParaRPr sz="1300"/>
          </a:p>
          <a:p>
            <a:pPr indent="-311150" lvl="0" marL="457200" rtl="0" algn="l">
              <a:lnSpc>
                <a:spcPct val="105000"/>
              </a:lnSpc>
              <a:spcBef>
                <a:spcPts val="0"/>
              </a:spcBef>
              <a:spcAft>
                <a:spcPts val="0"/>
              </a:spcAft>
              <a:buSzPts val="1300"/>
              <a:buChar char="●"/>
            </a:pPr>
            <a:r>
              <a:rPr lang="en" sz="1300"/>
              <a:t>Small enough to mount with magnet.</a:t>
            </a:r>
            <a:endParaRPr sz="1300"/>
          </a:p>
        </p:txBody>
      </p:sp>
      <p:pic>
        <p:nvPicPr>
          <p:cNvPr id="193" name="Google Shape;193;p28"/>
          <p:cNvPicPr preferRelativeResize="0"/>
          <p:nvPr/>
        </p:nvPicPr>
        <p:blipFill>
          <a:blip r:embed="rId3">
            <a:alphaModFix/>
          </a:blip>
          <a:stretch>
            <a:fillRect/>
          </a:stretch>
        </p:blipFill>
        <p:spPr>
          <a:xfrm>
            <a:off x="4935500" y="1662125"/>
            <a:ext cx="4009300" cy="1836375"/>
          </a:xfrm>
          <a:prstGeom prst="rect">
            <a:avLst/>
          </a:prstGeom>
          <a:noFill/>
          <a:ln>
            <a:noFill/>
          </a:ln>
        </p:spPr>
      </p:pic>
      <p:sp>
        <p:nvSpPr>
          <p:cNvPr id="194" name="Google Shape;19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Wireless charging </a:t>
            </a:r>
            <a:endParaRPr>
              <a:solidFill>
                <a:srgbClr val="FF0000"/>
              </a:solidFill>
            </a:endParaRPr>
          </a:p>
        </p:txBody>
      </p:sp>
      <p:sp>
        <p:nvSpPr>
          <p:cNvPr id="200" name="Google Shape;200;p29"/>
          <p:cNvSpPr txBox="1"/>
          <p:nvPr>
            <p:ph idx="1" type="body"/>
          </p:nvPr>
        </p:nvSpPr>
        <p:spPr>
          <a:xfrm>
            <a:off x="311700" y="1152475"/>
            <a:ext cx="5129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When the </a:t>
            </a:r>
            <a:r>
              <a:rPr lang="en" sz="1300"/>
              <a:t>model is scaled up it makes charging all the modules very cumbersome as it requires manually connecting all the modules to many power sources. We can try to avoid this through wireless charging capabilities. </a:t>
            </a:r>
            <a:endParaRPr sz="1300"/>
          </a:p>
          <a:p>
            <a:pPr indent="0" lvl="0" marL="0" rtl="0" algn="l">
              <a:spcBef>
                <a:spcPts val="1200"/>
              </a:spcBef>
              <a:spcAft>
                <a:spcPts val="0"/>
              </a:spcAft>
              <a:buNone/>
            </a:pPr>
            <a:r>
              <a:rPr lang="en" sz="1300"/>
              <a:t>With the addition of a basic inductive charger circuit placed at the base of the smart lights as well as a flat table-like plane to place said lights, simpler charging is possible. Pictured is a candidate module that can help accomplish this additional functionality.</a:t>
            </a:r>
            <a:endParaRPr sz="1300"/>
          </a:p>
          <a:p>
            <a:pPr indent="0" lvl="0" marL="0" rtl="0" algn="l">
              <a:spcBef>
                <a:spcPts val="1200"/>
              </a:spcBef>
              <a:spcAft>
                <a:spcPts val="1200"/>
              </a:spcAft>
              <a:buNone/>
            </a:pPr>
            <a:r>
              <a:rPr lang="en" sz="1300"/>
              <a:t>This can attach to the 5V charging input used in place of usb charging.</a:t>
            </a:r>
            <a:endParaRPr sz="1300"/>
          </a:p>
        </p:txBody>
      </p:sp>
      <p:sp>
        <p:nvSpPr>
          <p:cNvPr id="201" name="Google Shape;20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2" name="Google Shape;202;p29"/>
          <p:cNvPicPr preferRelativeResize="0"/>
          <p:nvPr/>
        </p:nvPicPr>
        <p:blipFill>
          <a:blip r:embed="rId3">
            <a:alphaModFix/>
          </a:blip>
          <a:stretch>
            <a:fillRect/>
          </a:stretch>
        </p:blipFill>
        <p:spPr>
          <a:xfrm>
            <a:off x="5593200" y="1255025"/>
            <a:ext cx="3398400" cy="2550552"/>
          </a:xfrm>
          <a:prstGeom prst="rect">
            <a:avLst/>
          </a:prstGeom>
          <a:noFill/>
          <a:ln>
            <a:noFill/>
          </a:ln>
        </p:spPr>
      </p:pic>
      <p:sp>
        <p:nvSpPr>
          <p:cNvPr id="203" name="Google Shape;203;p29"/>
          <p:cNvSpPr txBox="1"/>
          <p:nvPr/>
        </p:nvSpPr>
        <p:spPr>
          <a:xfrm>
            <a:off x="5593200" y="3805575"/>
            <a:ext cx="4075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Source: https://www.adafruit.com/product/1407</a:t>
            </a:r>
            <a:endParaRPr sz="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Charging Circuitry addition</a:t>
            </a:r>
            <a:endParaRPr>
              <a:solidFill>
                <a:srgbClr val="FF0000"/>
              </a:solidFill>
            </a:endParaRPr>
          </a:p>
        </p:txBody>
      </p:sp>
      <p:sp>
        <p:nvSpPr>
          <p:cNvPr id="209" name="Google Shape;209;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One ‘not’ gate used for alternating power source.</a:t>
            </a:r>
            <a:endParaRPr sz="1300"/>
          </a:p>
          <a:p>
            <a:pPr indent="-311150" lvl="0" marL="457200" rtl="0" algn="l">
              <a:spcBef>
                <a:spcPts val="0"/>
              </a:spcBef>
              <a:spcAft>
                <a:spcPts val="0"/>
              </a:spcAft>
              <a:buSzPts val="1300"/>
              <a:buChar char="●"/>
            </a:pPr>
            <a:r>
              <a:rPr lang="en" sz="1300"/>
              <a:t>TP4056 IC Used to charge Lithium-ion-batteries.</a:t>
            </a:r>
            <a:endParaRPr sz="1300"/>
          </a:p>
        </p:txBody>
      </p:sp>
      <p:sp>
        <p:nvSpPr>
          <p:cNvPr id="210" name="Google Shape;21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1" name="Google Shape;211;p30"/>
          <p:cNvPicPr preferRelativeResize="0"/>
          <p:nvPr/>
        </p:nvPicPr>
        <p:blipFill>
          <a:blip r:embed="rId3">
            <a:alphaModFix/>
          </a:blip>
          <a:stretch>
            <a:fillRect/>
          </a:stretch>
        </p:blipFill>
        <p:spPr>
          <a:xfrm>
            <a:off x="462821" y="2015121"/>
            <a:ext cx="5186025" cy="2908250"/>
          </a:xfrm>
          <a:prstGeom prst="rect">
            <a:avLst/>
          </a:prstGeom>
          <a:noFill/>
          <a:ln>
            <a:noFill/>
          </a:ln>
        </p:spPr>
      </p:pic>
      <p:pic>
        <p:nvPicPr>
          <p:cNvPr id="212" name="Google Shape;212;p30"/>
          <p:cNvPicPr preferRelativeResize="0"/>
          <p:nvPr/>
        </p:nvPicPr>
        <p:blipFill rotWithShape="1">
          <a:blip r:embed="rId4">
            <a:alphaModFix/>
          </a:blip>
          <a:srcRect b="19423" l="8724" r="19472" t="23880"/>
          <a:stretch/>
        </p:blipFill>
        <p:spPr>
          <a:xfrm>
            <a:off x="5729025" y="2797900"/>
            <a:ext cx="3232651" cy="1914350"/>
          </a:xfrm>
          <a:prstGeom prst="rect">
            <a:avLst/>
          </a:prstGeom>
          <a:noFill/>
          <a:ln>
            <a:noFill/>
          </a:ln>
        </p:spPr>
      </p:pic>
      <p:sp>
        <p:nvSpPr>
          <p:cNvPr id="213" name="Google Shape;213;p30"/>
          <p:cNvSpPr/>
          <p:nvPr/>
        </p:nvSpPr>
        <p:spPr>
          <a:xfrm rot="-10590896">
            <a:off x="2769351" y="3622761"/>
            <a:ext cx="3242396" cy="25368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0"/>
          <p:cNvSpPr/>
          <p:nvPr/>
        </p:nvSpPr>
        <p:spPr>
          <a:xfrm>
            <a:off x="2339750" y="3442575"/>
            <a:ext cx="424800" cy="393600"/>
          </a:xfrm>
          <a:prstGeom prst="ellipse">
            <a:avLst/>
          </a:prstGeom>
          <a:noFill/>
          <a:ln cap="flat" cmpd="sng" w="28575">
            <a:solidFill>
              <a:srgbClr val="CE11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Charging Circuitry Cont.</a:t>
            </a:r>
            <a:endParaRPr>
              <a:solidFill>
                <a:srgbClr val="FF0000"/>
              </a:solidFill>
            </a:endParaRPr>
          </a:p>
        </p:txBody>
      </p:sp>
      <p:sp>
        <p:nvSpPr>
          <p:cNvPr id="220" name="Google Shape;22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1" name="Google Shape;221;p31"/>
          <p:cNvPicPr preferRelativeResize="0"/>
          <p:nvPr/>
        </p:nvPicPr>
        <p:blipFill>
          <a:blip r:embed="rId3">
            <a:alphaModFix/>
          </a:blip>
          <a:stretch>
            <a:fillRect/>
          </a:stretch>
        </p:blipFill>
        <p:spPr>
          <a:xfrm>
            <a:off x="1926975" y="1171551"/>
            <a:ext cx="5290073" cy="3471900"/>
          </a:xfrm>
          <a:prstGeom prst="rect">
            <a:avLst/>
          </a:prstGeom>
          <a:noFill/>
          <a:ln>
            <a:noFill/>
          </a:ln>
        </p:spPr>
      </p:pic>
      <p:sp>
        <p:nvSpPr>
          <p:cNvPr id="222" name="Google Shape;222;p31"/>
          <p:cNvSpPr txBox="1"/>
          <p:nvPr/>
        </p:nvSpPr>
        <p:spPr>
          <a:xfrm>
            <a:off x="2175775" y="4797275"/>
            <a:ext cx="35295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Source: https://dlnmh9ip6v2uc.cloudfront.net/datasheets/Prototyping/TP4056.pdf </a:t>
            </a:r>
            <a:endParaRPr sz="500"/>
          </a:p>
        </p:txBody>
      </p:sp>
      <p:sp>
        <p:nvSpPr>
          <p:cNvPr id="223" name="Google Shape;223;p31"/>
          <p:cNvSpPr txBox="1"/>
          <p:nvPr>
            <p:ph idx="1" type="body"/>
          </p:nvPr>
        </p:nvSpPr>
        <p:spPr>
          <a:xfrm>
            <a:off x="311700" y="1152475"/>
            <a:ext cx="2276100" cy="572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TP4056 Diagram</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Embedded Smart Light Software Requirements</a:t>
            </a:r>
            <a:endParaRPr>
              <a:solidFill>
                <a:srgbClr val="FF0000"/>
              </a:solidFill>
            </a:endParaRPr>
          </a:p>
        </p:txBody>
      </p:sp>
      <p:sp>
        <p:nvSpPr>
          <p:cNvPr id="229" name="Google Shape;229;p32"/>
          <p:cNvSpPr txBox="1"/>
          <p:nvPr>
            <p:ph idx="1" type="body"/>
          </p:nvPr>
        </p:nvSpPr>
        <p:spPr>
          <a:xfrm>
            <a:off x="311700" y="1152475"/>
            <a:ext cx="5482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Wireless IoT lights represent the state of relays in a simulation and are able to trigger attacks on the backend simulation. </a:t>
            </a:r>
            <a:endParaRPr sz="1300"/>
          </a:p>
          <a:p>
            <a:pPr indent="-311150" lvl="0" marL="457200" rtl="0" algn="l">
              <a:spcBef>
                <a:spcPts val="1000"/>
              </a:spcBef>
              <a:spcAft>
                <a:spcPts val="0"/>
              </a:spcAft>
              <a:buSzPts val="1300"/>
              <a:buChar char="●"/>
            </a:pPr>
            <a:r>
              <a:rPr lang="en" sz="1300"/>
              <a:t>Respond to relay state change in a reasonable time (&lt;1 second).</a:t>
            </a:r>
            <a:endParaRPr sz="1300"/>
          </a:p>
          <a:p>
            <a:pPr indent="-311150" lvl="0" marL="457200" rtl="0" algn="l">
              <a:spcBef>
                <a:spcPts val="0"/>
              </a:spcBef>
              <a:spcAft>
                <a:spcPts val="0"/>
              </a:spcAft>
              <a:buSzPts val="1300"/>
              <a:buChar char="●"/>
            </a:pPr>
            <a:r>
              <a:rPr lang="en" sz="1300"/>
              <a:t>Able to trigger at least one of the types of attacks listed on Section V of </a:t>
            </a:r>
            <a:r>
              <a:rPr i="1" lang="en" sz="1300" u="sng">
                <a:solidFill>
                  <a:schemeClr val="hlink"/>
                </a:solidFill>
                <a:hlinkClick r:id="rId3"/>
              </a:rPr>
              <a:t>Cyber-Physical Security Testbeds</a:t>
            </a:r>
            <a:r>
              <a:rPr lang="en" sz="1300"/>
              <a:t> after the press of a button.</a:t>
            </a:r>
            <a:endParaRPr sz="1300"/>
          </a:p>
          <a:p>
            <a:pPr indent="-311150" lvl="0" marL="457200" rtl="0" algn="l">
              <a:spcBef>
                <a:spcPts val="0"/>
              </a:spcBef>
              <a:spcAft>
                <a:spcPts val="0"/>
              </a:spcAft>
              <a:buSzPts val="1300"/>
              <a:buChar char="●"/>
            </a:pPr>
            <a:r>
              <a:rPr lang="en" sz="1300"/>
              <a:t>Use an RGB light to show the status of the powerstation based on the state of the simulation.</a:t>
            </a:r>
            <a:endParaRPr sz="1300"/>
          </a:p>
          <a:p>
            <a:pPr indent="-311150" lvl="0" marL="457200" rtl="0" algn="l">
              <a:spcBef>
                <a:spcPts val="0"/>
              </a:spcBef>
              <a:spcAft>
                <a:spcPts val="0"/>
              </a:spcAft>
              <a:buSzPts val="1300"/>
              <a:buChar char="●"/>
            </a:pPr>
            <a:r>
              <a:rPr lang="en" sz="1300"/>
              <a:t>Micropython based allowing for use of the neopixel library to control ws2812b RGB LED.</a:t>
            </a:r>
            <a:endParaRPr sz="1300"/>
          </a:p>
          <a:p>
            <a:pPr indent="-311150" lvl="0" marL="457200" rtl="0" algn="l">
              <a:spcBef>
                <a:spcPts val="0"/>
              </a:spcBef>
              <a:spcAft>
                <a:spcPts val="0"/>
              </a:spcAft>
              <a:buSzPts val="1300"/>
              <a:buChar char="●"/>
            </a:pPr>
            <a:r>
              <a:rPr lang="en" sz="1300"/>
              <a:t>Two way communication with Coordinator.</a:t>
            </a:r>
            <a:endParaRPr sz="1300"/>
          </a:p>
          <a:p>
            <a:pPr indent="0" lvl="0" marL="0" rtl="0" algn="l">
              <a:spcBef>
                <a:spcPts val="1200"/>
              </a:spcBef>
              <a:spcAft>
                <a:spcPts val="1200"/>
              </a:spcAft>
              <a:buNone/>
            </a:pPr>
            <a:r>
              <a:t/>
            </a:r>
            <a:endParaRPr sz="1300"/>
          </a:p>
        </p:txBody>
      </p:sp>
      <p:sp>
        <p:nvSpPr>
          <p:cNvPr id="230" name="Google Shape;23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1" name="Google Shape;231;p32"/>
          <p:cNvPicPr preferRelativeResize="0"/>
          <p:nvPr/>
        </p:nvPicPr>
        <p:blipFill>
          <a:blip r:embed="rId4">
            <a:alphaModFix/>
          </a:blip>
          <a:stretch>
            <a:fillRect/>
          </a:stretch>
        </p:blipFill>
        <p:spPr>
          <a:xfrm>
            <a:off x="5793900" y="1802250"/>
            <a:ext cx="3111976" cy="1787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What is the problem?</a:t>
            </a:r>
            <a:endParaRPr>
              <a:solidFill>
                <a:srgbClr val="FF0000"/>
              </a:solidFill>
            </a:endParaRPr>
          </a:p>
        </p:txBody>
      </p:sp>
      <p:sp>
        <p:nvSpPr>
          <p:cNvPr id="83" name="Google Shape;83;p15"/>
          <p:cNvSpPr txBox="1"/>
          <p:nvPr>
            <p:ph idx="1" type="body"/>
          </p:nvPr>
        </p:nvSpPr>
        <p:spPr>
          <a:xfrm>
            <a:off x="311700" y="1152475"/>
            <a:ext cx="5309100" cy="37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595959"/>
                </a:solidFill>
              </a:rPr>
              <a:t>  In </a:t>
            </a:r>
            <a:r>
              <a:rPr b="1" lang="en" sz="1300">
                <a:solidFill>
                  <a:srgbClr val="595959"/>
                </a:solidFill>
              </a:rPr>
              <a:t>power grid simulations in the PowerCyber Lab:</a:t>
            </a:r>
            <a:endParaRPr b="1" sz="1300">
              <a:solidFill>
                <a:srgbClr val="595959"/>
              </a:solidFill>
            </a:endParaRPr>
          </a:p>
          <a:p>
            <a:pPr indent="-311150" lvl="0" marL="457200" rtl="0" algn="l">
              <a:lnSpc>
                <a:spcPct val="115000"/>
              </a:lnSpc>
              <a:spcBef>
                <a:spcPts val="1200"/>
              </a:spcBef>
              <a:spcAft>
                <a:spcPts val="0"/>
              </a:spcAft>
              <a:buSzPts val="1300"/>
              <a:buChar char="●"/>
            </a:pPr>
            <a:r>
              <a:rPr lang="en" sz="1300"/>
              <a:t>Relays’ status are shown by 12 seperate lights mounted on the hardware running the simulations.</a:t>
            </a:r>
            <a:endParaRPr sz="1300"/>
          </a:p>
          <a:p>
            <a:pPr indent="-311150" lvl="0" marL="457200" rtl="0" algn="l">
              <a:lnSpc>
                <a:spcPct val="115000"/>
              </a:lnSpc>
              <a:spcBef>
                <a:spcPts val="0"/>
              </a:spcBef>
              <a:spcAft>
                <a:spcPts val="0"/>
              </a:spcAft>
              <a:buSzPts val="1300"/>
              <a:buChar char="●"/>
            </a:pPr>
            <a:r>
              <a:rPr lang="en" sz="1300"/>
              <a:t>Current system is incapable of representing large scaled simulations.</a:t>
            </a:r>
            <a:endParaRPr sz="1300"/>
          </a:p>
          <a:p>
            <a:pPr indent="-311150" lvl="0" marL="457200" rtl="0" algn="l">
              <a:lnSpc>
                <a:spcPct val="115000"/>
              </a:lnSpc>
              <a:spcBef>
                <a:spcPts val="0"/>
              </a:spcBef>
              <a:spcAft>
                <a:spcPts val="0"/>
              </a:spcAft>
              <a:buSzPts val="1300"/>
              <a:buChar char="●"/>
            </a:pPr>
            <a:r>
              <a:rPr lang="en" sz="1300"/>
              <a:t>Outreach demonstrations were done through a livestream of the lights via a video camera in the lab.</a:t>
            </a:r>
            <a:endParaRPr sz="1300"/>
          </a:p>
          <a:p>
            <a:pPr indent="-311150" lvl="1" marL="914400" rtl="0" algn="l">
              <a:lnSpc>
                <a:spcPct val="115000"/>
              </a:lnSpc>
              <a:spcBef>
                <a:spcPts val="0"/>
              </a:spcBef>
              <a:spcAft>
                <a:spcPts val="0"/>
              </a:spcAft>
              <a:buSzPts val="1300"/>
              <a:buChar char="○"/>
            </a:pPr>
            <a:r>
              <a:rPr lang="en" sz="1300"/>
              <a:t>Hard to view  the status of the relays when the status lights are fixed to the hardware.</a:t>
            </a:r>
            <a:endParaRPr sz="1300"/>
          </a:p>
          <a:p>
            <a:pPr indent="-311150" lvl="1" marL="914400" rtl="0" algn="l">
              <a:lnSpc>
                <a:spcPct val="115000"/>
              </a:lnSpc>
              <a:spcBef>
                <a:spcPts val="0"/>
              </a:spcBef>
              <a:spcAft>
                <a:spcPts val="0"/>
              </a:spcAft>
              <a:buSzPts val="1300"/>
              <a:buChar char="○"/>
            </a:pPr>
            <a:r>
              <a:rPr lang="en" sz="1300"/>
              <a:t>Hard for viewers to visualize the simulated power grid.</a:t>
            </a:r>
            <a:endParaRPr sz="1300"/>
          </a:p>
          <a:p>
            <a:pPr indent="-311150" lvl="1" marL="914400" rtl="0" algn="l">
              <a:lnSpc>
                <a:spcPct val="115000"/>
              </a:lnSpc>
              <a:spcBef>
                <a:spcPts val="0"/>
              </a:spcBef>
              <a:spcAft>
                <a:spcPts val="0"/>
              </a:spcAft>
              <a:buSzPts val="1300"/>
              <a:buChar char="○"/>
            </a:pPr>
            <a:r>
              <a:rPr lang="en" sz="1300"/>
              <a:t>Current system is physically unmovable.</a:t>
            </a:r>
            <a:endParaRPr sz="1300"/>
          </a:p>
          <a:p>
            <a:pPr indent="-311150" lvl="1" marL="914400" rtl="0" algn="l">
              <a:lnSpc>
                <a:spcPct val="115000"/>
              </a:lnSpc>
              <a:spcBef>
                <a:spcPts val="0"/>
              </a:spcBef>
              <a:spcAft>
                <a:spcPts val="0"/>
              </a:spcAft>
              <a:buSzPts val="1300"/>
              <a:buChar char="○"/>
            </a:pPr>
            <a:r>
              <a:rPr lang="en" sz="1300"/>
              <a:t>Very Limited audience, preventing exposure.</a:t>
            </a:r>
            <a:endParaRPr b="1" sz="1300"/>
          </a:p>
        </p:txBody>
      </p:sp>
      <p:pic>
        <p:nvPicPr>
          <p:cNvPr id="84" name="Google Shape;84;p15"/>
          <p:cNvPicPr preferRelativeResize="0"/>
          <p:nvPr/>
        </p:nvPicPr>
        <p:blipFill>
          <a:blip r:embed="rId3">
            <a:alphaModFix/>
          </a:blip>
          <a:stretch>
            <a:fillRect/>
          </a:stretch>
        </p:blipFill>
        <p:spPr>
          <a:xfrm>
            <a:off x="5712525" y="2038525"/>
            <a:ext cx="3158125" cy="2624700"/>
          </a:xfrm>
          <a:prstGeom prst="rect">
            <a:avLst/>
          </a:prstGeom>
          <a:noFill/>
          <a:ln>
            <a:noFill/>
          </a:ln>
        </p:spPr>
      </p:pic>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Software Requirements on Host PC</a:t>
            </a:r>
            <a:endParaRPr>
              <a:solidFill>
                <a:srgbClr val="FF0000"/>
              </a:solidFill>
            </a:endParaRPr>
          </a:p>
        </p:txBody>
      </p:sp>
      <p:sp>
        <p:nvSpPr>
          <p:cNvPr id="237" name="Google Shape;237;p33"/>
          <p:cNvSpPr txBox="1"/>
          <p:nvPr>
            <p:ph idx="1" type="body"/>
          </p:nvPr>
        </p:nvSpPr>
        <p:spPr>
          <a:xfrm>
            <a:off x="79300" y="1171600"/>
            <a:ext cx="4454400" cy="38853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935"/>
              <a:buNone/>
            </a:pPr>
            <a:r>
              <a:rPr b="1" lang="en" sz="1330"/>
              <a:t>  </a:t>
            </a:r>
            <a:r>
              <a:rPr b="1" lang="en" sz="1330"/>
              <a:t>IoT smart light GUI </a:t>
            </a:r>
            <a:endParaRPr b="1" sz="1330"/>
          </a:p>
          <a:p>
            <a:pPr indent="-313055" lvl="0" marL="457200" rtl="0" algn="l">
              <a:lnSpc>
                <a:spcPct val="100000"/>
              </a:lnSpc>
              <a:spcBef>
                <a:spcPts val="1200"/>
              </a:spcBef>
              <a:spcAft>
                <a:spcPts val="0"/>
              </a:spcAft>
              <a:buSzPts val="1330"/>
              <a:buChar char="●"/>
            </a:pPr>
            <a:r>
              <a:rPr lang="en" sz="1330"/>
              <a:t>Shows graphical representation of </a:t>
            </a:r>
            <a:r>
              <a:rPr lang="en" sz="1330"/>
              <a:t>the power grid </a:t>
            </a:r>
            <a:r>
              <a:rPr lang="en" sz="1330"/>
              <a:t>simulation.</a:t>
            </a:r>
            <a:endParaRPr sz="1330"/>
          </a:p>
          <a:p>
            <a:pPr indent="-313055" lvl="0" marL="457200" rtl="0" algn="l">
              <a:lnSpc>
                <a:spcPct val="100000"/>
              </a:lnSpc>
              <a:spcBef>
                <a:spcPts val="500"/>
              </a:spcBef>
              <a:spcAft>
                <a:spcPts val="0"/>
              </a:spcAft>
              <a:buSzPts val="1330"/>
              <a:buChar char="●"/>
            </a:pPr>
            <a:r>
              <a:rPr lang="en" sz="1330"/>
              <a:t>Users are able to connect to the MySQL database that stores the relay status data.</a:t>
            </a:r>
            <a:endParaRPr sz="1330"/>
          </a:p>
          <a:p>
            <a:pPr indent="-313055" lvl="0" marL="457200" rtl="0" algn="l">
              <a:lnSpc>
                <a:spcPct val="100000"/>
              </a:lnSpc>
              <a:spcBef>
                <a:spcPts val="500"/>
              </a:spcBef>
              <a:spcAft>
                <a:spcPts val="0"/>
              </a:spcAft>
              <a:buSzPts val="1330"/>
              <a:buChar char="●"/>
            </a:pPr>
            <a:r>
              <a:rPr lang="en" sz="1330"/>
              <a:t>Users are able to configure light devices (assign physical device a name or number).</a:t>
            </a:r>
            <a:endParaRPr sz="1330"/>
          </a:p>
          <a:p>
            <a:pPr indent="-313055" lvl="0" marL="457200" rtl="0" algn="l">
              <a:lnSpc>
                <a:spcPct val="100000"/>
              </a:lnSpc>
              <a:spcBef>
                <a:spcPts val="500"/>
              </a:spcBef>
              <a:spcAft>
                <a:spcPts val="0"/>
              </a:spcAft>
              <a:buSzPts val="1330"/>
              <a:buChar char="●"/>
            </a:pPr>
            <a:r>
              <a:rPr lang="en" sz="1330"/>
              <a:t>Users are able to drag light icon to change the light position.</a:t>
            </a:r>
            <a:endParaRPr sz="1330"/>
          </a:p>
          <a:p>
            <a:pPr indent="-313055" lvl="0" marL="457200" rtl="0" algn="l">
              <a:lnSpc>
                <a:spcPct val="100000"/>
              </a:lnSpc>
              <a:spcBef>
                <a:spcPts val="500"/>
              </a:spcBef>
              <a:spcAft>
                <a:spcPts val="0"/>
              </a:spcAft>
              <a:buSzPts val="1330"/>
              <a:buChar char="●"/>
            </a:pPr>
            <a:r>
              <a:rPr lang="en" sz="1330"/>
              <a:t>Users are able to switch the light color by tapping the light icon.</a:t>
            </a:r>
            <a:endParaRPr sz="1330"/>
          </a:p>
          <a:p>
            <a:pPr indent="-313055" lvl="0" marL="457200" rtl="0" algn="l">
              <a:lnSpc>
                <a:spcPct val="100000"/>
              </a:lnSpc>
              <a:spcBef>
                <a:spcPts val="500"/>
              </a:spcBef>
              <a:spcAft>
                <a:spcPts val="0"/>
              </a:spcAft>
              <a:buSzPts val="1330"/>
              <a:buChar char="●"/>
            </a:pPr>
            <a:r>
              <a:rPr lang="en" sz="1330"/>
              <a:t>Users are able to switch between different simulation.</a:t>
            </a:r>
            <a:endParaRPr sz="1330"/>
          </a:p>
          <a:p>
            <a:pPr indent="-313055" lvl="0" marL="457200" rtl="0" algn="l">
              <a:lnSpc>
                <a:spcPct val="100000"/>
              </a:lnSpc>
              <a:spcBef>
                <a:spcPts val="500"/>
              </a:spcBef>
              <a:spcAft>
                <a:spcPts val="500"/>
              </a:spcAft>
              <a:buSzPts val="1330"/>
              <a:buChar char="●"/>
            </a:pPr>
            <a:r>
              <a:rPr lang="en" sz="1330"/>
              <a:t>Users are abl</a:t>
            </a:r>
            <a:r>
              <a:rPr lang="en" sz="1330"/>
              <a:t>e to choose to displace basic information of the simulation.</a:t>
            </a:r>
            <a:endParaRPr sz="1330"/>
          </a:p>
        </p:txBody>
      </p:sp>
      <p:sp>
        <p:nvSpPr>
          <p:cNvPr id="238" name="Google Shape;23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9" name="Google Shape;239;p33"/>
          <p:cNvPicPr preferRelativeResize="0"/>
          <p:nvPr/>
        </p:nvPicPr>
        <p:blipFill>
          <a:blip r:embed="rId3">
            <a:alphaModFix/>
          </a:blip>
          <a:stretch>
            <a:fillRect/>
          </a:stretch>
        </p:blipFill>
        <p:spPr>
          <a:xfrm>
            <a:off x="4626700" y="1171600"/>
            <a:ext cx="4517300" cy="35486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Previous Team software stack</a:t>
            </a:r>
            <a:endParaRPr>
              <a:solidFill>
                <a:srgbClr val="FF0000"/>
              </a:solidFill>
            </a:endParaRPr>
          </a:p>
        </p:txBody>
      </p:sp>
      <p:sp>
        <p:nvSpPr>
          <p:cNvPr id="245" name="Google Shape;245;p34"/>
          <p:cNvSpPr txBox="1"/>
          <p:nvPr>
            <p:ph idx="1" type="body"/>
          </p:nvPr>
        </p:nvSpPr>
        <p:spPr>
          <a:xfrm>
            <a:off x="311700" y="1102425"/>
            <a:ext cx="6126000" cy="279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  </a:t>
            </a:r>
            <a:r>
              <a:rPr b="1" lang="en" sz="1300"/>
              <a:t>Development:</a:t>
            </a:r>
            <a:r>
              <a:rPr lang="en" sz="1300"/>
              <a:t> </a:t>
            </a:r>
            <a:endParaRPr sz="1300"/>
          </a:p>
          <a:p>
            <a:pPr indent="-311150" lvl="0" marL="457200" rtl="0" algn="l">
              <a:spcBef>
                <a:spcPts val="1000"/>
              </a:spcBef>
              <a:spcAft>
                <a:spcPts val="0"/>
              </a:spcAft>
              <a:buSzPts val="1300"/>
              <a:buChar char="●"/>
            </a:pPr>
            <a:r>
              <a:rPr lang="en" sz="1300"/>
              <a:t>Language used: Python and C (Reading and writing CSV files).</a:t>
            </a:r>
            <a:endParaRPr sz="1300"/>
          </a:p>
          <a:p>
            <a:pPr indent="-311150" lvl="0" marL="457200" rtl="0" algn="l">
              <a:spcBef>
                <a:spcPts val="0"/>
              </a:spcBef>
              <a:spcAft>
                <a:spcPts val="0"/>
              </a:spcAft>
              <a:buSzPts val="1300"/>
              <a:buChar char="●"/>
            </a:pPr>
            <a:r>
              <a:rPr lang="en" sz="1300"/>
              <a:t>C code interfaces with XBee coordinator.</a:t>
            </a:r>
            <a:endParaRPr sz="1300"/>
          </a:p>
          <a:p>
            <a:pPr indent="-311150" lvl="0" marL="457200" rtl="0" algn="l">
              <a:spcBef>
                <a:spcPts val="0"/>
              </a:spcBef>
              <a:spcAft>
                <a:spcPts val="0"/>
              </a:spcAft>
              <a:buSzPts val="1300"/>
              <a:buChar char="●"/>
            </a:pPr>
            <a:r>
              <a:rPr lang="en" sz="1300"/>
              <a:t>C program reads the serial from the coordinator and populates a second CSV file for the Python script to read.</a:t>
            </a:r>
            <a:endParaRPr sz="1300"/>
          </a:p>
        </p:txBody>
      </p:sp>
      <p:pic>
        <p:nvPicPr>
          <p:cNvPr id="246" name="Google Shape;246;p34"/>
          <p:cNvPicPr preferRelativeResize="0"/>
          <p:nvPr/>
        </p:nvPicPr>
        <p:blipFill>
          <a:blip r:embed="rId3">
            <a:alphaModFix/>
          </a:blip>
          <a:stretch>
            <a:fillRect/>
          </a:stretch>
        </p:blipFill>
        <p:spPr>
          <a:xfrm>
            <a:off x="6575575" y="88450"/>
            <a:ext cx="2539300" cy="4858224"/>
          </a:xfrm>
          <a:prstGeom prst="rect">
            <a:avLst/>
          </a:prstGeom>
          <a:noFill/>
          <a:ln>
            <a:noFill/>
          </a:ln>
        </p:spPr>
      </p:pic>
      <p:sp>
        <p:nvSpPr>
          <p:cNvPr id="247" name="Google Shape;24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719800" cy="574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Proposed improvements to current network stack</a:t>
            </a:r>
            <a:endParaRPr>
              <a:solidFill>
                <a:srgbClr val="FF0000"/>
              </a:solidFill>
            </a:endParaRPr>
          </a:p>
        </p:txBody>
      </p:sp>
      <p:pic>
        <p:nvPicPr>
          <p:cNvPr id="253" name="Google Shape;253;p35"/>
          <p:cNvPicPr preferRelativeResize="0"/>
          <p:nvPr/>
        </p:nvPicPr>
        <p:blipFill>
          <a:blip r:embed="rId3">
            <a:alphaModFix/>
          </a:blip>
          <a:stretch>
            <a:fillRect/>
          </a:stretch>
        </p:blipFill>
        <p:spPr>
          <a:xfrm>
            <a:off x="4082088" y="2571750"/>
            <a:ext cx="4776763" cy="2266950"/>
          </a:xfrm>
          <a:prstGeom prst="rect">
            <a:avLst/>
          </a:prstGeom>
          <a:noFill/>
          <a:ln>
            <a:noFill/>
          </a:ln>
        </p:spPr>
      </p:pic>
      <p:sp>
        <p:nvSpPr>
          <p:cNvPr id="254" name="Google Shape;254;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5" name="Google Shape;255;p35"/>
          <p:cNvSpPr txBox="1"/>
          <p:nvPr>
            <p:ph idx="1" type="body"/>
          </p:nvPr>
        </p:nvSpPr>
        <p:spPr>
          <a:xfrm>
            <a:off x="311700" y="1145775"/>
            <a:ext cx="4398900" cy="3809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Adding routers to the mesh communication network </a:t>
            </a:r>
            <a:endParaRPr sz="1300"/>
          </a:p>
          <a:p>
            <a:pPr indent="-311150" lvl="1" marL="914400" rtl="0" algn="l">
              <a:spcBef>
                <a:spcPts val="0"/>
              </a:spcBef>
              <a:spcAft>
                <a:spcPts val="0"/>
              </a:spcAft>
              <a:buSzPts val="1300"/>
              <a:buChar char="○"/>
            </a:pPr>
            <a:r>
              <a:rPr lang="en" sz="1300"/>
              <a:t>Pros: i</a:t>
            </a:r>
            <a:r>
              <a:rPr lang="en" sz="1300"/>
              <a:t>mprove scalability, </a:t>
            </a:r>
            <a:r>
              <a:rPr lang="en" sz="1300">
                <a:solidFill>
                  <a:srgbClr val="666666"/>
                </a:solidFill>
                <a:highlight>
                  <a:srgbClr val="FFFFFF"/>
                </a:highlight>
              </a:rPr>
              <a:t>better reliability and greater wireless coverage.</a:t>
            </a:r>
            <a:endParaRPr sz="1300">
              <a:solidFill>
                <a:srgbClr val="666666"/>
              </a:solidFill>
            </a:endParaRPr>
          </a:p>
          <a:p>
            <a:pPr indent="-311150" lvl="1" marL="914400" rtl="0" algn="l">
              <a:spcBef>
                <a:spcPts val="0"/>
              </a:spcBef>
              <a:spcAft>
                <a:spcPts val="0"/>
              </a:spcAft>
              <a:buSzPts val="1300"/>
              <a:buChar char="○"/>
            </a:pPr>
            <a:r>
              <a:rPr lang="en" sz="1300"/>
              <a:t>Cons: sacrifices latency and more devices in the system. </a:t>
            </a:r>
            <a:endParaRPr sz="1300"/>
          </a:p>
          <a:p>
            <a:pPr indent="-311150" lvl="0" marL="457200" rtl="0" algn="l">
              <a:spcBef>
                <a:spcPts val="0"/>
              </a:spcBef>
              <a:spcAft>
                <a:spcPts val="0"/>
              </a:spcAft>
              <a:buSzPts val="1300"/>
              <a:buChar char="●"/>
            </a:pPr>
            <a:r>
              <a:rPr lang="en" sz="1300"/>
              <a:t>Coordinator would have child nodes that then act as parent nodes to some N number of IOT Smart Lights</a:t>
            </a:r>
            <a:endParaRPr sz="1300"/>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Current State of Software</a:t>
            </a:r>
            <a:endParaRPr>
              <a:solidFill>
                <a:srgbClr val="FF0000"/>
              </a:solidFill>
            </a:endParaRPr>
          </a:p>
        </p:txBody>
      </p:sp>
      <p:sp>
        <p:nvSpPr>
          <p:cNvPr id="261" name="Google Shape;261;p36"/>
          <p:cNvSpPr txBox="1"/>
          <p:nvPr>
            <p:ph idx="1" type="body"/>
          </p:nvPr>
        </p:nvSpPr>
        <p:spPr>
          <a:xfrm>
            <a:off x="311700" y="11769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t>The previous team made a test app, written in Python, </a:t>
            </a:r>
            <a:r>
              <a:rPr lang="en" sz="1300"/>
              <a:t>that</a:t>
            </a:r>
            <a:r>
              <a:rPr lang="en" sz="1300"/>
              <a:t> took data from a MySQL server storing simulation data to control the lights and show the status of certain objects in a simulation. It does not have a GUI and is not scalable. We would like to build our own application and implement a GUI for improved useability.</a:t>
            </a:r>
            <a:endParaRPr sz="1300"/>
          </a:p>
        </p:txBody>
      </p:sp>
      <p:pic>
        <p:nvPicPr>
          <p:cNvPr id="262" name="Google Shape;262;p36"/>
          <p:cNvPicPr preferRelativeResize="0"/>
          <p:nvPr/>
        </p:nvPicPr>
        <p:blipFill>
          <a:blip r:embed="rId3">
            <a:alphaModFix/>
          </a:blip>
          <a:stretch>
            <a:fillRect/>
          </a:stretch>
        </p:blipFill>
        <p:spPr>
          <a:xfrm>
            <a:off x="186013" y="2594575"/>
            <a:ext cx="2857500" cy="1600200"/>
          </a:xfrm>
          <a:prstGeom prst="rect">
            <a:avLst/>
          </a:prstGeom>
          <a:noFill/>
          <a:ln>
            <a:noFill/>
          </a:ln>
        </p:spPr>
      </p:pic>
      <p:pic>
        <p:nvPicPr>
          <p:cNvPr id="263" name="Google Shape;263;p36"/>
          <p:cNvPicPr preferRelativeResize="0"/>
          <p:nvPr/>
        </p:nvPicPr>
        <p:blipFill>
          <a:blip r:embed="rId4">
            <a:alphaModFix/>
          </a:blip>
          <a:stretch>
            <a:fillRect/>
          </a:stretch>
        </p:blipFill>
        <p:spPr>
          <a:xfrm>
            <a:off x="3234987" y="2513050"/>
            <a:ext cx="5722999" cy="1763251"/>
          </a:xfrm>
          <a:prstGeom prst="rect">
            <a:avLst/>
          </a:prstGeom>
          <a:noFill/>
          <a:ln>
            <a:noFill/>
          </a:ln>
        </p:spPr>
      </p:pic>
      <p:sp>
        <p:nvSpPr>
          <p:cNvPr id="264" name="Google Shape;26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Web-based </a:t>
            </a:r>
            <a:r>
              <a:rPr lang="en">
                <a:solidFill>
                  <a:srgbClr val="FF0000"/>
                </a:solidFill>
              </a:rPr>
              <a:t>GU</a:t>
            </a:r>
            <a:r>
              <a:rPr lang="en">
                <a:solidFill>
                  <a:srgbClr val="FF0000"/>
                </a:solidFill>
              </a:rPr>
              <a:t>I </a:t>
            </a:r>
            <a:endParaRPr>
              <a:solidFill>
                <a:srgbClr val="FF0000"/>
              </a:solidFill>
            </a:endParaRPr>
          </a:p>
        </p:txBody>
      </p:sp>
      <p:sp>
        <p:nvSpPr>
          <p:cNvPr id="270" name="Google Shape;270;p37"/>
          <p:cNvSpPr txBox="1"/>
          <p:nvPr>
            <p:ph idx="1" type="body"/>
          </p:nvPr>
        </p:nvSpPr>
        <p:spPr>
          <a:xfrm>
            <a:off x="349350" y="1171300"/>
            <a:ext cx="85206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Code &amp; Text Editors</a:t>
            </a:r>
            <a:endParaRPr sz="1300"/>
          </a:p>
          <a:p>
            <a:pPr indent="-311150" lvl="1" marL="914400" rtl="0" algn="l">
              <a:spcBef>
                <a:spcPts val="0"/>
              </a:spcBef>
              <a:spcAft>
                <a:spcPts val="0"/>
              </a:spcAft>
              <a:buSzPts val="1300"/>
              <a:buChar char="○"/>
            </a:pPr>
            <a:r>
              <a:rPr lang="en" sz="1300"/>
              <a:t>Visual </a:t>
            </a:r>
            <a:r>
              <a:rPr lang="en" sz="1300"/>
              <a:t>Studio</a:t>
            </a:r>
            <a:r>
              <a:rPr lang="en" sz="1300"/>
              <a:t> Code + google </a:t>
            </a:r>
            <a:r>
              <a:rPr lang="en" sz="1300"/>
              <a:t>chrome</a:t>
            </a:r>
            <a:r>
              <a:rPr lang="en" sz="1300"/>
              <a:t> debugger.</a:t>
            </a:r>
            <a:endParaRPr sz="1300"/>
          </a:p>
          <a:p>
            <a:pPr indent="-311150" lvl="0" marL="457200" rtl="0" algn="l">
              <a:spcBef>
                <a:spcPts val="0"/>
              </a:spcBef>
              <a:spcAft>
                <a:spcPts val="0"/>
              </a:spcAft>
              <a:buSzPts val="1300"/>
              <a:buChar char="●"/>
            </a:pPr>
            <a:r>
              <a:rPr lang="en" sz="1300"/>
              <a:t>Framework </a:t>
            </a:r>
            <a:endParaRPr sz="1300"/>
          </a:p>
          <a:p>
            <a:pPr indent="-311150" lvl="1" marL="914400" rtl="0" algn="l">
              <a:spcBef>
                <a:spcPts val="0"/>
              </a:spcBef>
              <a:spcAft>
                <a:spcPts val="0"/>
              </a:spcAft>
              <a:buSzPts val="1300"/>
              <a:buChar char="○"/>
            </a:pPr>
            <a:r>
              <a:rPr lang="en" sz="1300"/>
              <a:t>Django or NodeJs.</a:t>
            </a:r>
            <a:endParaRPr sz="1300"/>
          </a:p>
          <a:p>
            <a:pPr indent="-311150" lvl="0" marL="457200" rtl="0" algn="l">
              <a:spcBef>
                <a:spcPts val="0"/>
              </a:spcBef>
              <a:spcAft>
                <a:spcPts val="0"/>
              </a:spcAft>
              <a:buSzPts val="1300"/>
              <a:buChar char="●"/>
            </a:pPr>
            <a:r>
              <a:rPr lang="en" sz="1300"/>
              <a:t>Driver program interfaces with the hardware coordinator that then writes information from the hardware to a local MySQL server, driven by NodeJS or Python. </a:t>
            </a:r>
            <a:endParaRPr sz="1300"/>
          </a:p>
          <a:p>
            <a:pPr indent="-311150" lvl="1" marL="914400" rtl="0" algn="l">
              <a:spcBef>
                <a:spcPts val="0"/>
              </a:spcBef>
              <a:spcAft>
                <a:spcPts val="0"/>
              </a:spcAft>
              <a:buSzPts val="1300"/>
              <a:buChar char="○"/>
            </a:pPr>
            <a:r>
              <a:rPr lang="en" sz="1300"/>
              <a:t>This NodeJS server then builds the webmodules to be interlaced within the local html webpage, allowing for configuration and assignment for SmartLight endpoints. </a:t>
            </a:r>
            <a:endParaRPr sz="1300"/>
          </a:p>
        </p:txBody>
      </p:sp>
      <p:sp>
        <p:nvSpPr>
          <p:cNvPr id="271" name="Google Shape;271;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Software Interface and Diagram</a:t>
            </a:r>
            <a:endParaRPr>
              <a:solidFill>
                <a:srgbClr val="FF0000"/>
              </a:solidFill>
            </a:endParaRPr>
          </a:p>
        </p:txBody>
      </p:sp>
      <p:sp>
        <p:nvSpPr>
          <p:cNvPr id="277" name="Google Shape;277;p38"/>
          <p:cNvSpPr txBox="1"/>
          <p:nvPr>
            <p:ph idx="1" type="body"/>
          </p:nvPr>
        </p:nvSpPr>
        <p:spPr>
          <a:xfrm>
            <a:off x="311700" y="1152475"/>
            <a:ext cx="31047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Software Interface shows three main interfaces: python script, csv files, and C files. </a:t>
            </a:r>
            <a:endParaRPr sz="1300"/>
          </a:p>
          <a:p>
            <a:pPr indent="-311150" lvl="0" marL="457200" rtl="0" algn="l">
              <a:lnSpc>
                <a:spcPct val="100000"/>
              </a:lnSpc>
              <a:spcBef>
                <a:spcPts val="0"/>
              </a:spcBef>
              <a:spcAft>
                <a:spcPts val="0"/>
              </a:spcAft>
              <a:buSzPts val="1300"/>
              <a:buChar char="●"/>
            </a:pPr>
            <a:r>
              <a:rPr lang="en" sz="1300"/>
              <a:t>Using Python to handle the connections the simulation to user interface and Xbee coordinator to the user interface. </a:t>
            </a:r>
            <a:endParaRPr sz="1300"/>
          </a:p>
          <a:p>
            <a:pPr indent="0" lvl="0" marL="457200" rtl="0" algn="l">
              <a:spcBef>
                <a:spcPts val="0"/>
              </a:spcBef>
              <a:spcAft>
                <a:spcPts val="1200"/>
              </a:spcAft>
              <a:buNone/>
            </a:pPr>
            <a:r>
              <a:t/>
            </a:r>
            <a:endParaRPr sz="1300"/>
          </a:p>
        </p:txBody>
      </p:sp>
      <p:sp>
        <p:nvSpPr>
          <p:cNvPr id="278" name="Google Shape;278;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9" name="Google Shape;279;p38"/>
          <p:cNvPicPr preferRelativeResize="0"/>
          <p:nvPr/>
        </p:nvPicPr>
        <p:blipFill>
          <a:blip r:embed="rId3">
            <a:alphaModFix/>
          </a:blip>
          <a:stretch>
            <a:fillRect/>
          </a:stretch>
        </p:blipFill>
        <p:spPr>
          <a:xfrm>
            <a:off x="3458100" y="1020025"/>
            <a:ext cx="5014350" cy="37607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Software flow diagram for host PC application</a:t>
            </a:r>
            <a:endParaRPr>
              <a:solidFill>
                <a:srgbClr val="FF0000"/>
              </a:solidFill>
            </a:endParaRPr>
          </a:p>
        </p:txBody>
      </p:sp>
      <p:sp>
        <p:nvSpPr>
          <p:cNvPr id="285" name="Google Shape;285;p39"/>
          <p:cNvSpPr txBox="1"/>
          <p:nvPr>
            <p:ph idx="1" type="body"/>
          </p:nvPr>
        </p:nvSpPr>
        <p:spPr>
          <a:xfrm>
            <a:off x="3407850" y="1600000"/>
            <a:ext cx="2328300" cy="212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86" name="Google Shape;286;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7" name="Google Shape;287;p39"/>
          <p:cNvPicPr preferRelativeResize="0"/>
          <p:nvPr/>
        </p:nvPicPr>
        <p:blipFill>
          <a:blip r:embed="rId3">
            <a:alphaModFix/>
          </a:blip>
          <a:stretch>
            <a:fillRect/>
          </a:stretch>
        </p:blipFill>
        <p:spPr>
          <a:xfrm>
            <a:off x="1528625" y="1286650"/>
            <a:ext cx="5845449" cy="34612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0"/>
          <p:cNvSpPr txBox="1"/>
          <p:nvPr/>
        </p:nvSpPr>
        <p:spPr>
          <a:xfrm>
            <a:off x="240850" y="855675"/>
            <a:ext cx="5360400" cy="1802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Char char="❖"/>
            </a:pPr>
            <a:r>
              <a:rPr lang="en">
                <a:solidFill>
                  <a:schemeClr val="dk2"/>
                </a:solidFill>
              </a:rPr>
              <a:t>Network Communication Protocols</a:t>
            </a:r>
            <a:endParaRPr>
              <a:solidFill>
                <a:schemeClr val="dk2"/>
              </a:solidFill>
            </a:endParaRPr>
          </a:p>
          <a:p>
            <a:pPr indent="-292100" lvl="1" marL="914400" rtl="0" algn="l">
              <a:lnSpc>
                <a:spcPct val="115000"/>
              </a:lnSpc>
              <a:spcBef>
                <a:spcPts val="0"/>
              </a:spcBef>
              <a:spcAft>
                <a:spcPts val="0"/>
              </a:spcAft>
              <a:buClr>
                <a:schemeClr val="dk2"/>
              </a:buClr>
              <a:buSzPts val="1000"/>
              <a:buChar char="➢"/>
            </a:pPr>
            <a:r>
              <a:rPr lang="en" sz="1000">
                <a:solidFill>
                  <a:schemeClr val="dk2"/>
                </a:solidFill>
              </a:rPr>
              <a:t>ZigBee vs LoRa vs Z-Wave</a:t>
            </a:r>
            <a:endParaRPr sz="1000">
              <a:solidFill>
                <a:schemeClr val="dk2"/>
              </a:solidFill>
            </a:endParaRPr>
          </a:p>
          <a:p>
            <a:pPr indent="-292100" lvl="2" marL="1371600" rtl="0" algn="l">
              <a:lnSpc>
                <a:spcPct val="115000"/>
              </a:lnSpc>
              <a:spcBef>
                <a:spcPts val="0"/>
              </a:spcBef>
              <a:spcAft>
                <a:spcPts val="0"/>
              </a:spcAft>
              <a:buClr>
                <a:schemeClr val="dk2"/>
              </a:buClr>
              <a:buSzPts val="1000"/>
              <a:buChar char="■"/>
            </a:pPr>
            <a:r>
              <a:rPr lang="en" sz="1000">
                <a:solidFill>
                  <a:schemeClr val="dk2"/>
                </a:solidFill>
              </a:rPr>
              <a:t>LoRa might capable in longer distance in small data size communication, but it is expensive and not easily implemented in out project </a:t>
            </a:r>
            <a:endParaRPr sz="1000">
              <a:solidFill>
                <a:schemeClr val="dk2"/>
              </a:solidFill>
            </a:endParaRPr>
          </a:p>
          <a:p>
            <a:pPr indent="-292100" lvl="2" marL="1371600" rtl="0" algn="l">
              <a:lnSpc>
                <a:spcPct val="115000"/>
              </a:lnSpc>
              <a:spcBef>
                <a:spcPts val="0"/>
              </a:spcBef>
              <a:spcAft>
                <a:spcPts val="0"/>
              </a:spcAft>
              <a:buClr>
                <a:schemeClr val="dk2"/>
              </a:buClr>
              <a:buSzPts val="1000"/>
              <a:buChar char="■"/>
            </a:pPr>
            <a:r>
              <a:rPr lang="en" sz="1000">
                <a:solidFill>
                  <a:schemeClr val="dk2"/>
                </a:solidFill>
              </a:rPr>
              <a:t>Z-Wave is the most expensive device here and Z-Wave may perform better in smart home not in our IoT project.</a:t>
            </a:r>
            <a:endParaRPr sz="1000">
              <a:solidFill>
                <a:schemeClr val="dk2"/>
              </a:solidFill>
            </a:endParaRPr>
          </a:p>
          <a:p>
            <a:pPr indent="0" lvl="0" marL="0" rtl="0" algn="l">
              <a:spcBef>
                <a:spcPts val="1200"/>
              </a:spcBef>
              <a:spcAft>
                <a:spcPts val="0"/>
              </a:spcAft>
              <a:buNone/>
            </a:pPr>
            <a:r>
              <a:t/>
            </a:r>
            <a:endParaRPr sz="1000"/>
          </a:p>
        </p:txBody>
      </p:sp>
      <p:sp>
        <p:nvSpPr>
          <p:cNvPr id="293" name="Google Shape;293;p40"/>
          <p:cNvSpPr txBox="1"/>
          <p:nvPr>
            <p:ph type="title"/>
          </p:nvPr>
        </p:nvSpPr>
        <p:spPr>
          <a:xfrm>
            <a:off x="311700" y="2986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In-depth: ZigBee vs Other IoT protocols</a:t>
            </a:r>
            <a:endParaRPr>
              <a:solidFill>
                <a:srgbClr val="FF0000"/>
              </a:solidFill>
            </a:endParaRPr>
          </a:p>
        </p:txBody>
      </p:sp>
      <p:graphicFrame>
        <p:nvGraphicFramePr>
          <p:cNvPr id="294" name="Google Shape;294;p40"/>
          <p:cNvGraphicFramePr/>
          <p:nvPr/>
        </p:nvGraphicFramePr>
        <p:xfrm>
          <a:off x="311700" y="2340860"/>
          <a:ext cx="3000000" cy="3000000"/>
        </p:xfrm>
        <a:graphic>
          <a:graphicData uri="http://schemas.openxmlformats.org/drawingml/2006/table">
            <a:tbl>
              <a:tblPr>
                <a:noFill/>
                <a:tableStyleId>{67088885-65D3-454F-8505-AE8F7D2CE196}</a:tableStyleId>
              </a:tblPr>
              <a:tblGrid>
                <a:gridCol w="1164975"/>
                <a:gridCol w="1164975"/>
                <a:gridCol w="1164975"/>
                <a:gridCol w="1164975"/>
              </a:tblGrid>
              <a:tr h="396225">
                <a:tc>
                  <a:txBody>
                    <a:bodyPr/>
                    <a:lstStyle/>
                    <a:p>
                      <a:pPr indent="0" lvl="0" marL="0" rtl="0" algn="l">
                        <a:spcBef>
                          <a:spcPts val="0"/>
                        </a:spcBef>
                        <a:spcAft>
                          <a:spcPts val="0"/>
                        </a:spcAft>
                        <a:buNone/>
                      </a:pPr>
                      <a:r>
                        <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b="1" lang="en" sz="1000">
                          <a:solidFill>
                            <a:schemeClr val="dk2"/>
                          </a:solidFill>
                        </a:rPr>
                        <a:t>ZigBee</a:t>
                      </a:r>
                      <a:r>
                        <a:rPr lang="en" sz="1000">
                          <a:solidFill>
                            <a:schemeClr val="dk2"/>
                          </a:solidFill>
                        </a:rPr>
                        <a:t> [1]</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LoRa [2]</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Z-Wave [3]</a:t>
                      </a:r>
                      <a:endParaRPr sz="1000">
                        <a:solidFill>
                          <a:schemeClr val="dk2"/>
                        </a:solidFill>
                      </a:endParaRPr>
                    </a:p>
                  </a:txBody>
                  <a:tcPr marT="91425" marB="91425" marR="91425" marL="91425"/>
                </a:tc>
              </a:tr>
              <a:tr h="396225">
                <a:tc>
                  <a:txBody>
                    <a:bodyPr/>
                    <a:lstStyle/>
                    <a:p>
                      <a:pPr indent="0" lvl="0" marL="0" rtl="0" algn="l">
                        <a:spcBef>
                          <a:spcPts val="0"/>
                        </a:spcBef>
                        <a:spcAft>
                          <a:spcPts val="0"/>
                        </a:spcAft>
                        <a:buNone/>
                      </a:pPr>
                      <a:r>
                        <a:rPr lang="en" sz="1000">
                          <a:solidFill>
                            <a:schemeClr val="dk2"/>
                          </a:solidFill>
                        </a:rPr>
                        <a:t>Frequency</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b="1" lang="en" sz="1000">
                          <a:solidFill>
                            <a:schemeClr val="dk2"/>
                          </a:solidFill>
                        </a:rPr>
                        <a:t>915MHz/2.4G</a:t>
                      </a:r>
                      <a:endParaRPr b="1"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915MHz</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915MHz (US)</a:t>
                      </a:r>
                      <a:endParaRPr sz="1000">
                        <a:solidFill>
                          <a:schemeClr val="dk2"/>
                        </a:solidFill>
                      </a:endParaRPr>
                    </a:p>
                  </a:txBody>
                  <a:tcPr marT="91425" marB="91425" marR="91425" marL="91425"/>
                </a:tc>
              </a:tr>
              <a:tr h="450350">
                <a:tc>
                  <a:txBody>
                    <a:bodyPr/>
                    <a:lstStyle/>
                    <a:p>
                      <a:pPr indent="0" lvl="0" marL="0" rtl="0" algn="l">
                        <a:spcBef>
                          <a:spcPts val="0"/>
                        </a:spcBef>
                        <a:spcAft>
                          <a:spcPts val="0"/>
                        </a:spcAft>
                        <a:buNone/>
                      </a:pPr>
                      <a:r>
                        <a:rPr lang="en" sz="1000">
                          <a:solidFill>
                            <a:schemeClr val="dk2"/>
                          </a:solidFill>
                        </a:rPr>
                        <a:t>Range</a:t>
                      </a:r>
                      <a:endParaRPr sz="1000">
                        <a:solidFill>
                          <a:schemeClr val="dk2"/>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800">
                          <a:solidFill>
                            <a:schemeClr val="dk2"/>
                          </a:solidFill>
                          <a:highlight>
                            <a:srgbClr val="FFFFFF"/>
                          </a:highlight>
                        </a:rPr>
                        <a:t>Up to 300+ meters (line of sight)</a:t>
                      </a:r>
                      <a:endParaRPr b="1" sz="800">
                        <a:solidFill>
                          <a:schemeClr val="dk2"/>
                        </a:solidFill>
                        <a:highlight>
                          <a:srgbClr val="FFFFFF"/>
                        </a:highlight>
                      </a:endParaRPr>
                    </a:p>
                    <a:p>
                      <a:pPr indent="0" lvl="0" marL="0" rtl="0" algn="l">
                        <a:spcBef>
                          <a:spcPts val="0"/>
                        </a:spcBef>
                        <a:spcAft>
                          <a:spcPts val="0"/>
                        </a:spcAft>
                        <a:buNone/>
                      </a:pPr>
                      <a:r>
                        <a:rPr b="1" lang="en" sz="800">
                          <a:solidFill>
                            <a:schemeClr val="dk2"/>
                          </a:solidFill>
                          <a:highlight>
                            <a:srgbClr val="FFFFFF"/>
                          </a:highlight>
                        </a:rPr>
                        <a:t>Up to 75-100 meter indoor</a:t>
                      </a:r>
                      <a:endParaRPr b="1" sz="8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2-5 km (urban) 5-15 km (rural)  15 km (LOS)</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100 meters per hop</a:t>
                      </a:r>
                      <a:endParaRPr sz="1000">
                        <a:solidFill>
                          <a:schemeClr val="dk2"/>
                        </a:solidFill>
                      </a:endParaRPr>
                    </a:p>
                  </a:txBody>
                  <a:tcPr marT="91425" marB="91425" marR="91425" marL="91425"/>
                </a:tc>
              </a:tr>
              <a:tr h="396225">
                <a:tc>
                  <a:txBody>
                    <a:bodyPr/>
                    <a:lstStyle/>
                    <a:p>
                      <a:pPr indent="0" lvl="0" marL="0" rtl="0" algn="l">
                        <a:spcBef>
                          <a:spcPts val="0"/>
                        </a:spcBef>
                        <a:spcAft>
                          <a:spcPts val="0"/>
                        </a:spcAft>
                        <a:buNone/>
                      </a:pPr>
                      <a:r>
                        <a:rPr lang="en" sz="1000">
                          <a:solidFill>
                            <a:schemeClr val="dk2"/>
                          </a:solidFill>
                        </a:rPr>
                        <a:t>Topology</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b="1" lang="en" sz="1000">
                          <a:solidFill>
                            <a:schemeClr val="dk2"/>
                          </a:solidFill>
                        </a:rPr>
                        <a:t>Mesh</a:t>
                      </a:r>
                      <a:endParaRPr b="1"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Star</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Mesh</a:t>
                      </a:r>
                      <a:endParaRPr sz="1000">
                        <a:solidFill>
                          <a:schemeClr val="dk2"/>
                        </a:solidFill>
                      </a:endParaRPr>
                    </a:p>
                  </a:txBody>
                  <a:tcPr marT="91425" marB="91425" marR="91425" marL="91425"/>
                </a:tc>
              </a:tr>
              <a:tr h="298525">
                <a:tc>
                  <a:txBody>
                    <a:bodyPr/>
                    <a:lstStyle/>
                    <a:p>
                      <a:pPr indent="0" lvl="0" marL="0" rtl="0" algn="l">
                        <a:spcBef>
                          <a:spcPts val="0"/>
                        </a:spcBef>
                        <a:spcAft>
                          <a:spcPts val="0"/>
                        </a:spcAft>
                        <a:buNone/>
                      </a:pPr>
                      <a:r>
                        <a:rPr lang="en" sz="1000">
                          <a:solidFill>
                            <a:schemeClr val="dk2"/>
                          </a:solidFill>
                        </a:rPr>
                        <a:t>Power Draw</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b="1" lang="en" sz="1000">
                          <a:solidFill>
                            <a:schemeClr val="dk2"/>
                          </a:solidFill>
                        </a:rPr>
                        <a:t>Low</a:t>
                      </a:r>
                      <a:endParaRPr b="1"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Low</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Low</a:t>
                      </a:r>
                      <a:endParaRPr sz="1000">
                        <a:solidFill>
                          <a:schemeClr val="dk2"/>
                        </a:solidFill>
                      </a:endParaRPr>
                    </a:p>
                  </a:txBody>
                  <a:tcPr marT="91425" marB="91425" marR="91425" marL="91425"/>
                </a:tc>
              </a:tr>
              <a:tr h="298525">
                <a:tc>
                  <a:txBody>
                    <a:bodyPr/>
                    <a:lstStyle/>
                    <a:p>
                      <a:pPr indent="0" lvl="0" marL="0" rtl="0" algn="l">
                        <a:spcBef>
                          <a:spcPts val="0"/>
                        </a:spcBef>
                        <a:spcAft>
                          <a:spcPts val="0"/>
                        </a:spcAft>
                        <a:buNone/>
                      </a:pPr>
                      <a:r>
                        <a:rPr lang="en" sz="1000">
                          <a:solidFill>
                            <a:schemeClr val="dk2"/>
                          </a:solidFill>
                        </a:rPr>
                        <a:t>Data Rate</a:t>
                      </a:r>
                      <a:endParaRPr sz="1000">
                        <a:solidFill>
                          <a:schemeClr val="dk2"/>
                        </a:solidFill>
                      </a:endParaRPr>
                    </a:p>
                  </a:txBody>
                  <a:tcPr marT="91425" marB="91425" marR="91425" marL="91425"/>
                </a:tc>
                <a:tc>
                  <a:txBody>
                    <a:bodyPr/>
                    <a:lstStyle/>
                    <a:p>
                      <a:pPr indent="0" lvl="0" marL="0" rtl="0" algn="l">
                        <a:spcBef>
                          <a:spcPts val="0"/>
                        </a:spcBef>
                        <a:spcAft>
                          <a:spcPts val="0"/>
                        </a:spcAft>
                        <a:buNone/>
                      </a:pPr>
                      <a:r>
                        <a:rPr b="1" lang="en" sz="1000">
                          <a:solidFill>
                            <a:schemeClr val="dk2"/>
                          </a:solidFill>
                          <a:highlight>
                            <a:srgbClr val="FFFFFF"/>
                          </a:highlight>
                        </a:rPr>
                        <a:t>250kbps</a:t>
                      </a:r>
                      <a:endParaRPr b="1" sz="1000">
                        <a:solidFill>
                          <a:schemeClr val="dk2"/>
                        </a:solidFill>
                      </a:endParaRPr>
                    </a:p>
                  </a:txBody>
                  <a:tcPr marT="91425" marB="91425" marR="91425" marL="91425"/>
                </a:tc>
                <a:tc>
                  <a:txBody>
                    <a:bodyPr/>
                    <a:lstStyle/>
                    <a:p>
                      <a:pPr indent="0" lvl="0" marL="0" rtl="0" algn="l">
                        <a:spcBef>
                          <a:spcPts val="0"/>
                        </a:spcBef>
                        <a:spcAft>
                          <a:spcPts val="0"/>
                        </a:spcAft>
                        <a:buNone/>
                      </a:pPr>
                      <a:r>
                        <a:rPr lang="en" sz="800">
                          <a:solidFill>
                            <a:schemeClr val="dk2"/>
                          </a:solidFill>
                          <a:highlight>
                            <a:srgbClr val="FFFFFF"/>
                          </a:highlight>
                        </a:rPr>
                        <a:t>Between 0.3 kbps to 5.5 kbps</a:t>
                      </a:r>
                      <a:endParaRPr sz="500">
                        <a:solidFill>
                          <a:schemeClr val="dk2"/>
                        </a:solidFill>
                      </a:endParaRPr>
                    </a:p>
                  </a:txBody>
                  <a:tcPr marT="91425" marB="91425" marR="91425" marL="91425"/>
                </a:tc>
                <a:tc>
                  <a:txBody>
                    <a:bodyPr/>
                    <a:lstStyle/>
                    <a:p>
                      <a:pPr indent="0" lvl="0" marL="0" rtl="0" algn="l">
                        <a:spcBef>
                          <a:spcPts val="0"/>
                        </a:spcBef>
                        <a:spcAft>
                          <a:spcPts val="0"/>
                        </a:spcAft>
                        <a:buNone/>
                      </a:pPr>
                      <a:r>
                        <a:rPr lang="en" sz="1000">
                          <a:solidFill>
                            <a:schemeClr val="dk2"/>
                          </a:solidFill>
                        </a:rPr>
                        <a:t>9.6kbps/40kbps</a:t>
                      </a:r>
                      <a:endParaRPr sz="1000">
                        <a:solidFill>
                          <a:schemeClr val="dk2"/>
                        </a:solidFill>
                      </a:endParaRPr>
                    </a:p>
                  </a:txBody>
                  <a:tcPr marT="91425" marB="91425" marR="91425" marL="91425"/>
                </a:tc>
              </a:tr>
            </a:tbl>
          </a:graphicData>
        </a:graphic>
      </p:graphicFrame>
      <p:sp>
        <p:nvSpPr>
          <p:cNvPr id="295" name="Google Shape;295;p40"/>
          <p:cNvSpPr txBox="1"/>
          <p:nvPr/>
        </p:nvSpPr>
        <p:spPr>
          <a:xfrm>
            <a:off x="283375" y="2016200"/>
            <a:ext cx="3210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595959"/>
                </a:solidFill>
              </a:rPr>
              <a:t>Specification </a:t>
            </a:r>
            <a:endParaRPr sz="1300">
              <a:solidFill>
                <a:srgbClr val="595959"/>
              </a:solidFill>
            </a:endParaRPr>
          </a:p>
        </p:txBody>
      </p:sp>
      <p:pic>
        <p:nvPicPr>
          <p:cNvPr id="296" name="Google Shape;296;p40"/>
          <p:cNvPicPr preferRelativeResize="0"/>
          <p:nvPr/>
        </p:nvPicPr>
        <p:blipFill>
          <a:blip r:embed="rId3">
            <a:alphaModFix/>
          </a:blip>
          <a:stretch>
            <a:fillRect/>
          </a:stretch>
        </p:blipFill>
        <p:spPr>
          <a:xfrm>
            <a:off x="5535475" y="1087650"/>
            <a:ext cx="3393925" cy="4026699"/>
          </a:xfrm>
          <a:prstGeom prst="rect">
            <a:avLst/>
          </a:prstGeom>
          <a:noFill/>
          <a:ln>
            <a:noFill/>
          </a:ln>
        </p:spPr>
      </p:pic>
      <p:sp>
        <p:nvSpPr>
          <p:cNvPr id="297" name="Google Shape;297;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txBox="1"/>
          <p:nvPr>
            <p:ph type="title"/>
          </p:nvPr>
        </p:nvSpPr>
        <p:spPr>
          <a:xfrm>
            <a:off x="350225" y="48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Risks in development and planning</a:t>
            </a:r>
            <a:endParaRPr>
              <a:solidFill>
                <a:srgbClr val="FF0000"/>
              </a:solidFill>
            </a:endParaRPr>
          </a:p>
        </p:txBody>
      </p:sp>
      <p:sp>
        <p:nvSpPr>
          <p:cNvPr id="303" name="Google Shape;303;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4" name="Google Shape;304;p41"/>
          <p:cNvSpPr/>
          <p:nvPr/>
        </p:nvSpPr>
        <p:spPr>
          <a:xfrm>
            <a:off x="3237413" y="1453062"/>
            <a:ext cx="1007100" cy="3003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Level of Risk </a:t>
            </a:r>
            <a:endParaRPr sz="800">
              <a:solidFill>
                <a:srgbClr val="FFFFFF"/>
              </a:solidFill>
              <a:latin typeface="Roboto"/>
              <a:ea typeface="Roboto"/>
              <a:cs typeface="Roboto"/>
              <a:sym typeface="Roboto"/>
            </a:endParaRPr>
          </a:p>
        </p:txBody>
      </p:sp>
      <p:sp>
        <p:nvSpPr>
          <p:cNvPr id="305" name="Google Shape;305;p41"/>
          <p:cNvSpPr/>
          <p:nvPr/>
        </p:nvSpPr>
        <p:spPr>
          <a:xfrm>
            <a:off x="4256379" y="1453062"/>
            <a:ext cx="1007100" cy="3003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Spring Semester Result</a:t>
            </a:r>
            <a:endParaRPr sz="800">
              <a:solidFill>
                <a:srgbClr val="FFFFFF"/>
              </a:solidFill>
              <a:latin typeface="Roboto"/>
              <a:ea typeface="Roboto"/>
              <a:cs typeface="Roboto"/>
              <a:sym typeface="Roboto"/>
            </a:endParaRPr>
          </a:p>
        </p:txBody>
      </p:sp>
      <p:sp>
        <p:nvSpPr>
          <p:cNvPr id="306" name="Google Shape;306;p41"/>
          <p:cNvSpPr/>
          <p:nvPr/>
        </p:nvSpPr>
        <p:spPr>
          <a:xfrm>
            <a:off x="5275362" y="1453062"/>
            <a:ext cx="2827800" cy="3003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Counter strategy </a:t>
            </a:r>
            <a:endParaRPr sz="800">
              <a:solidFill>
                <a:srgbClr val="FFFFFF"/>
              </a:solidFill>
              <a:latin typeface="Roboto"/>
              <a:ea typeface="Roboto"/>
              <a:cs typeface="Roboto"/>
              <a:sym typeface="Roboto"/>
            </a:endParaRPr>
          </a:p>
        </p:txBody>
      </p:sp>
      <p:sp>
        <p:nvSpPr>
          <p:cNvPr id="307" name="Google Shape;307;p41"/>
          <p:cNvSpPr/>
          <p:nvPr/>
        </p:nvSpPr>
        <p:spPr>
          <a:xfrm>
            <a:off x="844738" y="1453062"/>
            <a:ext cx="2380800" cy="3003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41"/>
          <p:cNvGrpSpPr/>
          <p:nvPr/>
        </p:nvGrpSpPr>
        <p:grpSpPr>
          <a:xfrm>
            <a:off x="845673" y="1764200"/>
            <a:ext cx="7257489" cy="674450"/>
            <a:chOff x="943723" y="3098500"/>
            <a:chExt cx="7257489" cy="674450"/>
          </a:xfrm>
        </p:grpSpPr>
        <p:sp>
          <p:nvSpPr>
            <p:cNvPr id="309" name="Google Shape;309;p41"/>
            <p:cNvSpPr/>
            <p:nvPr/>
          </p:nvSpPr>
          <p:spPr>
            <a:xfrm>
              <a:off x="5373412" y="3098513"/>
              <a:ext cx="2827800" cy="674400"/>
            </a:xfrm>
            <a:prstGeom prst="rect">
              <a:avLst/>
            </a:prstGeom>
            <a:solidFill>
              <a:srgbClr val="0C58D3"/>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Study and learn as a team </a:t>
              </a:r>
              <a:r>
                <a:rPr lang="en" sz="800">
                  <a:solidFill>
                    <a:srgbClr val="FFFFFF"/>
                  </a:solidFill>
                  <a:latin typeface="Roboto"/>
                  <a:ea typeface="Roboto"/>
                  <a:cs typeface="Roboto"/>
                  <a:sym typeface="Roboto"/>
                </a:rPr>
                <a:t> </a:t>
              </a:r>
              <a:endParaRPr sz="800">
                <a:solidFill>
                  <a:srgbClr val="FFFFFF"/>
                </a:solidFill>
                <a:latin typeface="Roboto"/>
                <a:ea typeface="Roboto"/>
                <a:cs typeface="Roboto"/>
                <a:sym typeface="Roboto"/>
              </a:endParaRPr>
            </a:p>
            <a:p>
              <a:pPr indent="0" lvl="0" marL="457200" rtl="0" algn="l">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sp>
          <p:nvSpPr>
            <p:cNvPr id="310" name="Google Shape;310;p41"/>
            <p:cNvSpPr/>
            <p:nvPr/>
          </p:nvSpPr>
          <p:spPr>
            <a:xfrm>
              <a:off x="943723" y="3098500"/>
              <a:ext cx="23799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1"/>
            <p:cNvSpPr/>
            <p:nvPr/>
          </p:nvSpPr>
          <p:spPr>
            <a:xfrm>
              <a:off x="1632122" y="3098513"/>
              <a:ext cx="674400" cy="674400"/>
            </a:xfrm>
            <a:prstGeom prst="rtTriangle">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1"/>
            <p:cNvSpPr/>
            <p:nvPr/>
          </p:nvSpPr>
          <p:spPr>
            <a:xfrm>
              <a:off x="943723" y="3098513"/>
              <a:ext cx="687600" cy="674400"/>
            </a:xfrm>
            <a:prstGeom prst="rtTriangle">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1"/>
            <p:cNvSpPr/>
            <p:nvPr/>
          </p:nvSpPr>
          <p:spPr>
            <a:xfrm>
              <a:off x="3335463" y="3098513"/>
              <a:ext cx="10071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Moderate</a:t>
              </a:r>
              <a:endParaRPr>
                <a:solidFill>
                  <a:schemeClr val="lt1"/>
                </a:solidFill>
              </a:endParaRPr>
            </a:p>
          </p:txBody>
        </p:sp>
        <p:sp>
          <p:nvSpPr>
            <p:cNvPr id="314" name="Google Shape;314;p41"/>
            <p:cNvSpPr/>
            <p:nvPr/>
          </p:nvSpPr>
          <p:spPr>
            <a:xfrm>
              <a:off x="4354429" y="3098513"/>
              <a:ext cx="10071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1"/>
            <p:cNvSpPr/>
            <p:nvPr/>
          </p:nvSpPr>
          <p:spPr>
            <a:xfrm>
              <a:off x="1210848" y="3098557"/>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1</a:t>
              </a:r>
              <a:endParaRPr sz="1600">
                <a:solidFill>
                  <a:srgbClr val="FFFFFF"/>
                </a:solidFill>
                <a:latin typeface="Roboto"/>
                <a:ea typeface="Roboto"/>
                <a:cs typeface="Roboto"/>
                <a:sym typeface="Roboto"/>
              </a:endParaRPr>
            </a:p>
          </p:txBody>
        </p:sp>
        <p:sp>
          <p:nvSpPr>
            <p:cNvPr id="316" name="Google Shape;316;p41"/>
            <p:cNvSpPr/>
            <p:nvPr/>
          </p:nvSpPr>
          <p:spPr>
            <a:xfrm rot="-2700000">
              <a:off x="4705031" y="3336392"/>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1"/>
            <p:cNvSpPr/>
            <p:nvPr/>
          </p:nvSpPr>
          <p:spPr>
            <a:xfrm>
              <a:off x="1704725" y="3098550"/>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Team has little experience in PCB development</a:t>
              </a:r>
              <a:endParaRPr sz="1000">
                <a:solidFill>
                  <a:srgbClr val="FFFFFF"/>
                </a:solidFill>
                <a:latin typeface="Roboto"/>
                <a:ea typeface="Roboto"/>
                <a:cs typeface="Roboto"/>
                <a:sym typeface="Roboto"/>
              </a:endParaRPr>
            </a:p>
          </p:txBody>
        </p:sp>
      </p:grpSp>
      <p:grpSp>
        <p:nvGrpSpPr>
          <p:cNvPr id="318" name="Google Shape;318;p41"/>
          <p:cNvGrpSpPr/>
          <p:nvPr/>
        </p:nvGrpSpPr>
        <p:grpSpPr>
          <a:xfrm>
            <a:off x="845673" y="2449475"/>
            <a:ext cx="7257489" cy="674450"/>
            <a:chOff x="943723" y="3783775"/>
            <a:chExt cx="7257489" cy="674450"/>
          </a:xfrm>
        </p:grpSpPr>
        <p:sp>
          <p:nvSpPr>
            <p:cNvPr id="319" name="Google Shape;319;p41"/>
            <p:cNvSpPr/>
            <p:nvPr/>
          </p:nvSpPr>
          <p:spPr>
            <a:xfrm>
              <a:off x="5373412" y="3783788"/>
              <a:ext cx="2827800" cy="674400"/>
            </a:xfrm>
            <a:prstGeom prst="rect">
              <a:avLst/>
            </a:prstGeom>
            <a:solidFill>
              <a:srgbClr val="0C58D3"/>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Other team members can carry on and report any thing critical to the advisors</a:t>
              </a:r>
              <a:endParaRPr sz="800">
                <a:solidFill>
                  <a:srgbClr val="FFFFFF"/>
                </a:solidFill>
                <a:latin typeface="Roboto"/>
                <a:ea typeface="Roboto"/>
                <a:cs typeface="Roboto"/>
                <a:sym typeface="Roboto"/>
              </a:endParaRPr>
            </a:p>
            <a:p>
              <a:pPr indent="0" lvl="0" marL="457200" rtl="0" algn="l">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sp>
          <p:nvSpPr>
            <p:cNvPr id="320" name="Google Shape;320;p41"/>
            <p:cNvSpPr/>
            <p:nvPr/>
          </p:nvSpPr>
          <p:spPr>
            <a:xfrm>
              <a:off x="943723" y="3783775"/>
              <a:ext cx="23799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1"/>
            <p:cNvSpPr/>
            <p:nvPr/>
          </p:nvSpPr>
          <p:spPr>
            <a:xfrm>
              <a:off x="1632122" y="3783788"/>
              <a:ext cx="674400" cy="674400"/>
            </a:xfrm>
            <a:prstGeom prst="rtTriangle">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1"/>
            <p:cNvSpPr/>
            <p:nvPr/>
          </p:nvSpPr>
          <p:spPr>
            <a:xfrm>
              <a:off x="943723" y="3783788"/>
              <a:ext cx="687600" cy="674400"/>
            </a:xfrm>
            <a:prstGeom prst="rtTriangle">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1"/>
            <p:cNvSpPr/>
            <p:nvPr/>
          </p:nvSpPr>
          <p:spPr>
            <a:xfrm>
              <a:off x="3335463" y="3783788"/>
              <a:ext cx="10071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Low To High</a:t>
              </a:r>
              <a:endParaRPr>
                <a:solidFill>
                  <a:srgbClr val="FFFFFF"/>
                </a:solidFill>
              </a:endParaRPr>
            </a:p>
          </p:txBody>
        </p:sp>
        <p:sp>
          <p:nvSpPr>
            <p:cNvPr id="324" name="Google Shape;324;p41"/>
            <p:cNvSpPr/>
            <p:nvPr/>
          </p:nvSpPr>
          <p:spPr>
            <a:xfrm>
              <a:off x="4354429" y="3783788"/>
              <a:ext cx="10071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1"/>
            <p:cNvSpPr/>
            <p:nvPr/>
          </p:nvSpPr>
          <p:spPr>
            <a:xfrm>
              <a:off x="1210848" y="3783832"/>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326" name="Google Shape;326;p41"/>
            <p:cNvSpPr/>
            <p:nvPr/>
          </p:nvSpPr>
          <p:spPr>
            <a:xfrm rot="-2700000">
              <a:off x="4705031" y="4021667"/>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1"/>
            <p:cNvSpPr/>
            <p:nvPr/>
          </p:nvSpPr>
          <p:spPr>
            <a:xfrm>
              <a:off x="1704725" y="3783825"/>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Personnel indisposed</a:t>
              </a:r>
              <a:endParaRPr sz="1000">
                <a:solidFill>
                  <a:srgbClr val="FFFFFF"/>
                </a:solidFill>
                <a:latin typeface="Roboto"/>
                <a:ea typeface="Roboto"/>
                <a:cs typeface="Roboto"/>
                <a:sym typeface="Roboto"/>
              </a:endParaRPr>
            </a:p>
          </p:txBody>
        </p:sp>
      </p:grpSp>
      <p:grpSp>
        <p:nvGrpSpPr>
          <p:cNvPr id="328" name="Google Shape;328;p41"/>
          <p:cNvGrpSpPr/>
          <p:nvPr/>
        </p:nvGrpSpPr>
        <p:grpSpPr>
          <a:xfrm>
            <a:off x="845673" y="3134750"/>
            <a:ext cx="7257489" cy="674450"/>
            <a:chOff x="943723" y="4469050"/>
            <a:chExt cx="7257489" cy="674450"/>
          </a:xfrm>
        </p:grpSpPr>
        <p:sp>
          <p:nvSpPr>
            <p:cNvPr id="329" name="Google Shape;329;p41"/>
            <p:cNvSpPr/>
            <p:nvPr/>
          </p:nvSpPr>
          <p:spPr>
            <a:xfrm>
              <a:off x="5373412" y="4469063"/>
              <a:ext cx="2827800" cy="674400"/>
            </a:xfrm>
            <a:prstGeom prst="rect">
              <a:avLst/>
            </a:prstGeom>
            <a:solidFill>
              <a:srgbClr val="0C58D3"/>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Stay on track and follow </a:t>
              </a:r>
              <a:r>
                <a:rPr lang="en" sz="800">
                  <a:solidFill>
                    <a:srgbClr val="FFFFFF"/>
                  </a:solidFill>
                  <a:latin typeface="Roboto"/>
                  <a:ea typeface="Roboto"/>
                  <a:cs typeface="Roboto"/>
                  <a:sym typeface="Roboto"/>
                </a:rPr>
                <a:t>schedule</a:t>
              </a:r>
              <a:r>
                <a:rPr lang="en" sz="800">
                  <a:solidFill>
                    <a:srgbClr val="FFFFFF"/>
                  </a:solidFill>
                  <a:latin typeface="Roboto"/>
                  <a:ea typeface="Roboto"/>
                  <a:cs typeface="Roboto"/>
                  <a:sym typeface="Roboto"/>
                </a:rPr>
                <a:t> and milestone</a:t>
              </a:r>
              <a:r>
                <a:rPr lang="en" sz="800">
                  <a:solidFill>
                    <a:srgbClr val="FFFFFF"/>
                  </a:solidFill>
                  <a:latin typeface="Roboto"/>
                  <a:ea typeface="Roboto"/>
                  <a:cs typeface="Roboto"/>
                  <a:sym typeface="Roboto"/>
                </a:rPr>
                <a:t> </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Notify team members and advisors</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Limits design tasks which can be implemented in one semester.</a:t>
              </a:r>
              <a:endParaRPr sz="800">
                <a:solidFill>
                  <a:srgbClr val="FFFFFF"/>
                </a:solidFill>
                <a:latin typeface="Roboto"/>
                <a:ea typeface="Roboto"/>
                <a:cs typeface="Roboto"/>
                <a:sym typeface="Roboto"/>
              </a:endParaRPr>
            </a:p>
          </p:txBody>
        </p:sp>
        <p:sp>
          <p:nvSpPr>
            <p:cNvPr id="330" name="Google Shape;330;p41"/>
            <p:cNvSpPr/>
            <p:nvPr/>
          </p:nvSpPr>
          <p:spPr>
            <a:xfrm>
              <a:off x="943723" y="4469050"/>
              <a:ext cx="23799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1"/>
            <p:cNvSpPr/>
            <p:nvPr/>
          </p:nvSpPr>
          <p:spPr>
            <a:xfrm>
              <a:off x="1632122" y="4469063"/>
              <a:ext cx="674400" cy="674400"/>
            </a:xfrm>
            <a:prstGeom prst="rtTriangle">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1"/>
            <p:cNvSpPr/>
            <p:nvPr/>
          </p:nvSpPr>
          <p:spPr>
            <a:xfrm>
              <a:off x="943723" y="4469063"/>
              <a:ext cx="687600" cy="674400"/>
            </a:xfrm>
            <a:prstGeom prst="rtTriangle">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1"/>
            <p:cNvSpPr/>
            <p:nvPr/>
          </p:nvSpPr>
          <p:spPr>
            <a:xfrm>
              <a:off x="3335463" y="4469063"/>
              <a:ext cx="10071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Moderate</a:t>
              </a:r>
              <a:endParaRPr>
                <a:solidFill>
                  <a:schemeClr val="lt1"/>
                </a:solidFill>
              </a:endParaRPr>
            </a:p>
          </p:txBody>
        </p:sp>
        <p:sp>
          <p:nvSpPr>
            <p:cNvPr id="334" name="Google Shape;334;p41"/>
            <p:cNvSpPr/>
            <p:nvPr/>
          </p:nvSpPr>
          <p:spPr>
            <a:xfrm>
              <a:off x="4354429" y="4469063"/>
              <a:ext cx="10071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1"/>
            <p:cNvSpPr/>
            <p:nvPr/>
          </p:nvSpPr>
          <p:spPr>
            <a:xfrm>
              <a:off x="1210848" y="4469107"/>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336" name="Google Shape;336;p41"/>
            <p:cNvSpPr/>
            <p:nvPr/>
          </p:nvSpPr>
          <p:spPr>
            <a:xfrm rot="-2700000">
              <a:off x="4705031" y="4706942"/>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1"/>
            <p:cNvSpPr/>
            <p:nvPr/>
          </p:nvSpPr>
          <p:spPr>
            <a:xfrm>
              <a:off x="1704725" y="4469100"/>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Time is limited to two semesters </a:t>
              </a:r>
              <a:endParaRPr sz="1000">
                <a:solidFill>
                  <a:srgbClr val="FFFFFF"/>
                </a:solidFill>
                <a:latin typeface="Roboto"/>
                <a:ea typeface="Roboto"/>
                <a:cs typeface="Roboto"/>
                <a:sym typeface="Roboto"/>
              </a:endParaRPr>
            </a:p>
          </p:txBody>
        </p:sp>
      </p:grpSp>
      <p:grpSp>
        <p:nvGrpSpPr>
          <p:cNvPr id="338" name="Google Shape;338;p41"/>
          <p:cNvGrpSpPr/>
          <p:nvPr/>
        </p:nvGrpSpPr>
        <p:grpSpPr>
          <a:xfrm>
            <a:off x="845673" y="3809200"/>
            <a:ext cx="7257489" cy="674450"/>
            <a:chOff x="943723" y="4469050"/>
            <a:chExt cx="7257489" cy="674450"/>
          </a:xfrm>
        </p:grpSpPr>
        <p:sp>
          <p:nvSpPr>
            <p:cNvPr id="339" name="Google Shape;339;p41"/>
            <p:cNvSpPr/>
            <p:nvPr/>
          </p:nvSpPr>
          <p:spPr>
            <a:xfrm>
              <a:off x="5373412" y="4469063"/>
              <a:ext cx="2827800" cy="674400"/>
            </a:xfrm>
            <a:prstGeom prst="rect">
              <a:avLst/>
            </a:prstGeom>
            <a:solidFill>
              <a:srgbClr val="0C58D3"/>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chemeClr val="lt1"/>
                </a:buClr>
                <a:buSzPts val="800"/>
                <a:buFont typeface="Roboto"/>
                <a:buChar char="●"/>
              </a:pPr>
              <a:r>
                <a:rPr lang="en" sz="800">
                  <a:solidFill>
                    <a:schemeClr val="lt1"/>
                  </a:solidFill>
                  <a:latin typeface="Roboto"/>
                  <a:ea typeface="Roboto"/>
                  <a:cs typeface="Roboto"/>
                  <a:sym typeface="Roboto"/>
                </a:rPr>
                <a:t>Notify team members and advisors</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Team works together to figure out the issue</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Potential arrange extra appointments with advisors</a:t>
              </a:r>
              <a:endParaRPr sz="800">
                <a:solidFill>
                  <a:srgbClr val="FFFFFF"/>
                </a:solidFill>
                <a:latin typeface="Roboto"/>
                <a:ea typeface="Roboto"/>
                <a:cs typeface="Roboto"/>
                <a:sym typeface="Roboto"/>
              </a:endParaRPr>
            </a:p>
          </p:txBody>
        </p:sp>
        <p:sp>
          <p:nvSpPr>
            <p:cNvPr id="340" name="Google Shape;340;p41"/>
            <p:cNvSpPr/>
            <p:nvPr/>
          </p:nvSpPr>
          <p:spPr>
            <a:xfrm>
              <a:off x="943723" y="4469050"/>
              <a:ext cx="23799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1"/>
            <p:cNvSpPr/>
            <p:nvPr/>
          </p:nvSpPr>
          <p:spPr>
            <a:xfrm>
              <a:off x="1632122" y="4469063"/>
              <a:ext cx="674400" cy="674400"/>
            </a:xfrm>
            <a:prstGeom prst="rtTriangle">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
            <p:cNvSpPr/>
            <p:nvPr/>
          </p:nvSpPr>
          <p:spPr>
            <a:xfrm>
              <a:off x="943723" y="4469063"/>
              <a:ext cx="687600" cy="674400"/>
            </a:xfrm>
            <a:prstGeom prst="rtTriangle">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1"/>
            <p:cNvSpPr/>
            <p:nvPr/>
          </p:nvSpPr>
          <p:spPr>
            <a:xfrm>
              <a:off x="3335463" y="4469063"/>
              <a:ext cx="10071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High</a:t>
              </a:r>
              <a:endParaRPr>
                <a:solidFill>
                  <a:schemeClr val="lt1"/>
                </a:solidFill>
              </a:endParaRPr>
            </a:p>
          </p:txBody>
        </p:sp>
        <p:sp>
          <p:nvSpPr>
            <p:cNvPr id="344" name="Google Shape;344;p41"/>
            <p:cNvSpPr/>
            <p:nvPr/>
          </p:nvSpPr>
          <p:spPr>
            <a:xfrm>
              <a:off x="4354429" y="4469063"/>
              <a:ext cx="1007100" cy="674400"/>
            </a:xfrm>
            <a:prstGeom prst="rect">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1"/>
            <p:cNvSpPr/>
            <p:nvPr/>
          </p:nvSpPr>
          <p:spPr>
            <a:xfrm>
              <a:off x="1210848" y="4469107"/>
              <a:ext cx="4257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4</a:t>
              </a:r>
              <a:endParaRPr sz="1600">
                <a:solidFill>
                  <a:srgbClr val="FFFFFF"/>
                </a:solidFill>
                <a:latin typeface="Roboto"/>
                <a:ea typeface="Roboto"/>
                <a:cs typeface="Roboto"/>
                <a:sym typeface="Roboto"/>
              </a:endParaRPr>
            </a:p>
          </p:txBody>
        </p:sp>
        <p:sp>
          <p:nvSpPr>
            <p:cNvPr id="346" name="Google Shape;346;p41"/>
            <p:cNvSpPr/>
            <p:nvPr/>
          </p:nvSpPr>
          <p:spPr>
            <a:xfrm rot="-2700000">
              <a:off x="4705031" y="4706942"/>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1"/>
            <p:cNvSpPr/>
            <p:nvPr/>
          </p:nvSpPr>
          <p:spPr>
            <a:xfrm>
              <a:off x="1704725" y="4469100"/>
              <a:ext cx="14886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Missing milestone or weekly goal</a:t>
              </a:r>
              <a:endParaRPr sz="1000">
                <a:solidFill>
                  <a:srgbClr val="FFFFFF"/>
                </a:solidFill>
                <a:latin typeface="Roboto"/>
                <a:ea typeface="Roboto"/>
                <a:cs typeface="Roboto"/>
                <a:sym typeface="Roboto"/>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Milestones</a:t>
            </a:r>
            <a:endParaRPr>
              <a:solidFill>
                <a:srgbClr val="FF0000"/>
              </a:solidFill>
            </a:endParaRPr>
          </a:p>
        </p:txBody>
      </p:sp>
      <p:sp>
        <p:nvSpPr>
          <p:cNvPr id="353" name="Google Shape;353;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4" name="Google Shape;354;p42"/>
          <p:cNvSpPr txBox="1"/>
          <p:nvPr/>
        </p:nvSpPr>
        <p:spPr>
          <a:xfrm>
            <a:off x="176700" y="3804025"/>
            <a:ext cx="8045400" cy="615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p>
          <a:p>
            <a:pPr indent="0" lvl="0" marL="914400" rtl="0" algn="l">
              <a:spcBef>
                <a:spcPts val="0"/>
              </a:spcBef>
              <a:spcAft>
                <a:spcPts val="0"/>
              </a:spcAft>
              <a:buNone/>
            </a:pPr>
            <a:r>
              <a:t/>
            </a:r>
            <a:endParaRPr/>
          </a:p>
        </p:txBody>
      </p:sp>
      <p:grpSp>
        <p:nvGrpSpPr>
          <p:cNvPr id="355" name="Google Shape;355;p42"/>
          <p:cNvGrpSpPr/>
          <p:nvPr/>
        </p:nvGrpSpPr>
        <p:grpSpPr>
          <a:xfrm>
            <a:off x="3224498" y="586576"/>
            <a:ext cx="3745302" cy="2421524"/>
            <a:chOff x="3684598" y="1162850"/>
            <a:chExt cx="3745302" cy="2421524"/>
          </a:xfrm>
        </p:grpSpPr>
        <p:sp>
          <p:nvSpPr>
            <p:cNvPr id="356" name="Google Shape;356;p42"/>
            <p:cNvSpPr/>
            <p:nvPr/>
          </p:nvSpPr>
          <p:spPr>
            <a:xfrm>
              <a:off x="4849300" y="3079474"/>
              <a:ext cx="25806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7" name="Google Shape;357;p42"/>
            <p:cNvGrpSpPr/>
            <p:nvPr/>
          </p:nvGrpSpPr>
          <p:grpSpPr>
            <a:xfrm>
              <a:off x="3684598" y="1162850"/>
              <a:ext cx="2253600" cy="2421524"/>
              <a:chOff x="3684598" y="1162850"/>
              <a:chExt cx="2253600" cy="2421524"/>
            </a:xfrm>
          </p:grpSpPr>
          <p:grpSp>
            <p:nvGrpSpPr>
              <p:cNvPr id="358" name="Google Shape;358;p42"/>
              <p:cNvGrpSpPr/>
              <p:nvPr/>
            </p:nvGrpSpPr>
            <p:grpSpPr>
              <a:xfrm>
                <a:off x="4808316" y="2800065"/>
                <a:ext cx="92400" cy="411825"/>
                <a:chOff x="845575" y="2563700"/>
                <a:chExt cx="92400" cy="411825"/>
              </a:xfrm>
            </p:grpSpPr>
            <p:cxnSp>
              <p:nvCxnSpPr>
                <p:cNvPr id="359" name="Google Shape;359;p4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60" name="Google Shape;360;p4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1" name="Google Shape;361;p42"/>
              <p:cNvSpPr txBox="1"/>
              <p:nvPr/>
            </p:nvSpPr>
            <p:spPr>
              <a:xfrm>
                <a:off x="4367473" y="3212974"/>
                <a:ext cx="9741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222222"/>
                    </a:solidFill>
                    <a:latin typeface="Roboto"/>
                    <a:ea typeface="Roboto"/>
                    <a:cs typeface="Roboto"/>
                    <a:sym typeface="Roboto"/>
                  </a:rPr>
                  <a:t>Apr </a:t>
                </a:r>
                <a:r>
                  <a:rPr b="1" lang="en" sz="1200">
                    <a:solidFill>
                      <a:srgbClr val="222222"/>
                    </a:solidFill>
                    <a:latin typeface="Roboto"/>
                    <a:ea typeface="Roboto"/>
                    <a:cs typeface="Roboto"/>
                    <a:sym typeface="Roboto"/>
                  </a:rPr>
                  <a:t>2021</a:t>
                </a:r>
                <a:endParaRPr b="1" sz="1200">
                  <a:solidFill>
                    <a:srgbClr val="222222"/>
                  </a:solidFill>
                  <a:latin typeface="Roboto"/>
                  <a:ea typeface="Roboto"/>
                  <a:cs typeface="Roboto"/>
                  <a:sym typeface="Roboto"/>
                </a:endParaRPr>
              </a:p>
            </p:txBody>
          </p:sp>
          <p:sp>
            <p:nvSpPr>
              <p:cNvPr id="362" name="Google Shape;362;p42"/>
              <p:cNvSpPr txBox="1"/>
              <p:nvPr/>
            </p:nvSpPr>
            <p:spPr>
              <a:xfrm>
                <a:off x="3684598" y="1162850"/>
                <a:ext cx="2253600" cy="9438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sz="800">
                    <a:solidFill>
                      <a:srgbClr val="434343"/>
                    </a:solidFill>
                    <a:latin typeface="Roboto"/>
                    <a:ea typeface="Roboto"/>
                    <a:cs typeface="Roboto"/>
                    <a:sym typeface="Roboto"/>
                  </a:rPr>
                  <a:t>Finishing design</a:t>
                </a:r>
                <a:endParaRPr b="1" sz="800">
                  <a:solidFill>
                    <a:srgbClr val="434343"/>
                  </a:solidFill>
                  <a:latin typeface="Roboto"/>
                  <a:ea typeface="Roboto"/>
                  <a:cs typeface="Roboto"/>
                  <a:sym typeface="Roboto"/>
                </a:endParaRPr>
              </a:p>
              <a:p>
                <a:pPr indent="-279400" lvl="1" marL="914400" rtl="0" algn="l">
                  <a:spcBef>
                    <a:spcPts val="500"/>
                  </a:spcBef>
                  <a:spcAft>
                    <a:spcPts val="0"/>
                  </a:spcAft>
                  <a:buClr>
                    <a:srgbClr val="434343"/>
                  </a:buClr>
                  <a:buSzPts val="800"/>
                  <a:buAutoNum type="alphaLcPeriod"/>
                </a:pPr>
                <a:r>
                  <a:rPr lang="en" sz="800">
                    <a:solidFill>
                      <a:srgbClr val="434343"/>
                    </a:solidFill>
                  </a:rPr>
                  <a:t>Finish </a:t>
                </a:r>
                <a:r>
                  <a:rPr lang="en" sz="800">
                    <a:solidFill>
                      <a:srgbClr val="434343"/>
                    </a:solidFill>
                  </a:rPr>
                  <a:t>hardware design, such as the PCB of the light devices.</a:t>
                </a:r>
                <a:endParaRPr sz="800">
                  <a:solidFill>
                    <a:srgbClr val="434343"/>
                  </a:solidFill>
                </a:endParaRPr>
              </a:p>
              <a:p>
                <a:pPr indent="-279400" lvl="1" marL="914400" rtl="0" algn="l">
                  <a:spcBef>
                    <a:spcPts val="0"/>
                  </a:spcBef>
                  <a:spcAft>
                    <a:spcPts val="0"/>
                  </a:spcAft>
                  <a:buClr>
                    <a:srgbClr val="434343"/>
                  </a:buClr>
                  <a:buSzPts val="800"/>
                  <a:buAutoNum type="alphaLcPeriod"/>
                </a:pPr>
                <a:r>
                  <a:rPr lang="en" sz="800">
                    <a:solidFill>
                      <a:srgbClr val="434343"/>
                    </a:solidFill>
                  </a:rPr>
                  <a:t>Complete design of an application with a GUI to configure the IoT light devices.</a:t>
                </a:r>
                <a:endParaRPr sz="800">
                  <a:solidFill>
                    <a:srgbClr val="434343"/>
                  </a:solidFill>
                </a:endParaRPr>
              </a:p>
              <a:p>
                <a:pPr indent="-279400" lvl="1" marL="914400" rtl="0" algn="l">
                  <a:spcBef>
                    <a:spcPts val="0"/>
                  </a:spcBef>
                  <a:spcAft>
                    <a:spcPts val="0"/>
                  </a:spcAft>
                  <a:buClr>
                    <a:srgbClr val="434343"/>
                  </a:buClr>
                  <a:buSzPts val="800"/>
                  <a:buAutoNum type="alphaLcPeriod"/>
                </a:pPr>
                <a:r>
                  <a:rPr lang="en" sz="800">
                    <a:solidFill>
                      <a:srgbClr val="434343"/>
                    </a:solidFill>
                  </a:rPr>
                  <a:t> Concluded embedded software for IoT light devices.</a:t>
                </a:r>
                <a:endParaRPr sz="800">
                  <a:solidFill>
                    <a:srgbClr val="434343"/>
                  </a:solidFill>
                </a:endParaRPr>
              </a:p>
              <a:p>
                <a:pPr indent="0" lvl="0" marL="0" rtl="0" algn="l">
                  <a:spcBef>
                    <a:spcPts val="0"/>
                  </a:spcBef>
                  <a:spcAft>
                    <a:spcPts val="1600"/>
                  </a:spcAft>
                  <a:buNone/>
                </a:pPr>
                <a:r>
                  <a:t/>
                </a:r>
                <a:endParaRPr b="1" sz="800">
                  <a:solidFill>
                    <a:srgbClr val="434343"/>
                  </a:solidFill>
                  <a:latin typeface="Roboto"/>
                  <a:ea typeface="Roboto"/>
                  <a:cs typeface="Roboto"/>
                  <a:sym typeface="Roboto"/>
                </a:endParaRPr>
              </a:p>
            </p:txBody>
          </p:sp>
        </p:grpSp>
      </p:grpSp>
      <p:grpSp>
        <p:nvGrpSpPr>
          <p:cNvPr id="363" name="Google Shape;363;p42"/>
          <p:cNvGrpSpPr/>
          <p:nvPr/>
        </p:nvGrpSpPr>
        <p:grpSpPr>
          <a:xfrm>
            <a:off x="5737323" y="2126325"/>
            <a:ext cx="2953102" cy="1735626"/>
            <a:chOff x="6203823" y="2702599"/>
            <a:chExt cx="2953102" cy="1735626"/>
          </a:xfrm>
        </p:grpSpPr>
        <p:sp>
          <p:nvSpPr>
            <p:cNvPr id="364" name="Google Shape;364;p42"/>
            <p:cNvSpPr/>
            <p:nvPr/>
          </p:nvSpPr>
          <p:spPr>
            <a:xfrm>
              <a:off x="7403425" y="3079474"/>
              <a:ext cx="1753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 name="Google Shape;365;p42"/>
            <p:cNvGrpSpPr/>
            <p:nvPr/>
          </p:nvGrpSpPr>
          <p:grpSpPr>
            <a:xfrm>
              <a:off x="6203823" y="2702599"/>
              <a:ext cx="2253600" cy="1735626"/>
              <a:chOff x="6203823" y="2702599"/>
              <a:chExt cx="2253600" cy="1735626"/>
            </a:xfrm>
          </p:grpSpPr>
          <p:grpSp>
            <p:nvGrpSpPr>
              <p:cNvPr id="366" name="Google Shape;366;p42"/>
              <p:cNvGrpSpPr/>
              <p:nvPr/>
            </p:nvGrpSpPr>
            <p:grpSpPr>
              <a:xfrm rot="10800000">
                <a:off x="7357235" y="3085255"/>
                <a:ext cx="92400" cy="409188"/>
                <a:chOff x="1472900" y="2560550"/>
                <a:chExt cx="92400" cy="409188"/>
              </a:xfrm>
            </p:grpSpPr>
            <p:cxnSp>
              <p:nvCxnSpPr>
                <p:cNvPr id="367" name="Google Shape;367;p42"/>
                <p:cNvCxnSpPr/>
                <p:nvPr/>
              </p:nvCxnSpPr>
              <p:spPr>
                <a:xfrm>
                  <a:off x="1519100" y="2610338"/>
                  <a:ext cx="0" cy="359400"/>
                </a:xfrm>
                <a:prstGeom prst="straightConnector1">
                  <a:avLst/>
                </a:prstGeom>
                <a:noFill/>
                <a:ln cap="flat" cmpd="sng" w="9525">
                  <a:solidFill>
                    <a:srgbClr val="000000"/>
                  </a:solidFill>
                  <a:prstDash val="solid"/>
                  <a:round/>
                  <a:headEnd len="sm" w="sm" type="none"/>
                  <a:tailEnd len="sm" w="sm" type="none"/>
                </a:ln>
              </p:spPr>
            </p:cxnSp>
            <p:sp>
              <p:nvSpPr>
                <p:cNvPr id="368" name="Google Shape;368;p42"/>
                <p:cNvSpPr/>
                <p:nvPr/>
              </p:nvSpPr>
              <p:spPr>
                <a:xfrm>
                  <a:off x="1472900" y="256055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42"/>
              <p:cNvSpPr txBox="1"/>
              <p:nvPr/>
            </p:nvSpPr>
            <p:spPr>
              <a:xfrm>
                <a:off x="6878721" y="2702599"/>
                <a:ext cx="10494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Aug </a:t>
                </a:r>
                <a:r>
                  <a:rPr b="1" lang="en" sz="1200">
                    <a:latin typeface="Roboto"/>
                    <a:ea typeface="Roboto"/>
                    <a:cs typeface="Roboto"/>
                    <a:sym typeface="Roboto"/>
                  </a:rPr>
                  <a:t>2021</a:t>
                </a:r>
                <a:endParaRPr b="1" sz="1200">
                  <a:latin typeface="Roboto"/>
                  <a:ea typeface="Roboto"/>
                  <a:cs typeface="Roboto"/>
                  <a:sym typeface="Roboto"/>
                </a:endParaRPr>
              </a:p>
            </p:txBody>
          </p:sp>
          <p:sp>
            <p:nvSpPr>
              <p:cNvPr id="370" name="Google Shape;370;p42"/>
              <p:cNvSpPr txBox="1"/>
              <p:nvPr/>
            </p:nvSpPr>
            <p:spPr>
              <a:xfrm>
                <a:off x="6203823" y="3494425"/>
                <a:ext cx="2253600" cy="943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800">
                    <a:solidFill>
                      <a:srgbClr val="4C4C4C"/>
                    </a:solidFill>
                  </a:rPr>
                  <a:t>Implementation and Testing </a:t>
                </a:r>
                <a:endParaRPr b="1" sz="800">
                  <a:solidFill>
                    <a:srgbClr val="4C4C4C"/>
                  </a:solidFill>
                </a:endParaRPr>
              </a:p>
              <a:p>
                <a:pPr indent="-279400" lvl="1" marL="914400" rtl="0" algn="l">
                  <a:spcBef>
                    <a:spcPts val="500"/>
                  </a:spcBef>
                  <a:spcAft>
                    <a:spcPts val="0"/>
                  </a:spcAft>
                  <a:buClr>
                    <a:srgbClr val="4C4C4C"/>
                  </a:buClr>
                  <a:buSzPts val="800"/>
                  <a:buAutoNum type="alphaLcPeriod"/>
                </a:pPr>
                <a:r>
                  <a:rPr lang="en" sz="800">
                    <a:solidFill>
                      <a:srgbClr val="4C4C4C"/>
                    </a:solidFill>
                  </a:rPr>
                  <a:t>Implementation Phase kick on.</a:t>
                </a:r>
                <a:endParaRPr sz="800">
                  <a:solidFill>
                    <a:srgbClr val="4C4C4C"/>
                  </a:solidFill>
                </a:endParaRPr>
              </a:p>
              <a:p>
                <a:pPr indent="-279400" lvl="1" marL="914400" rtl="0" algn="l">
                  <a:spcBef>
                    <a:spcPts val="0"/>
                  </a:spcBef>
                  <a:spcAft>
                    <a:spcPts val="0"/>
                  </a:spcAft>
                  <a:buClr>
                    <a:srgbClr val="4C4C4C"/>
                  </a:buClr>
                  <a:buSzPts val="800"/>
                  <a:buAutoNum type="alphaLcPeriod"/>
                </a:pPr>
                <a:r>
                  <a:rPr lang="en" sz="800">
                    <a:solidFill>
                      <a:srgbClr val="4C4C4C"/>
                    </a:solidFill>
                  </a:rPr>
                  <a:t>After implementation, start to test the prototype.</a:t>
                </a:r>
                <a:endParaRPr sz="800">
                  <a:solidFill>
                    <a:srgbClr val="4C4C4C"/>
                  </a:solidFill>
                </a:endParaRPr>
              </a:p>
              <a:p>
                <a:pPr indent="-279400" lvl="2" marL="1371600" rtl="0" algn="l">
                  <a:spcBef>
                    <a:spcPts val="0"/>
                  </a:spcBef>
                  <a:spcAft>
                    <a:spcPts val="0"/>
                  </a:spcAft>
                  <a:buClr>
                    <a:srgbClr val="4C4C4C"/>
                  </a:buClr>
                  <a:buSzPts val="800"/>
                  <a:buAutoNum type="romanLcPeriod"/>
                </a:pPr>
                <a:r>
                  <a:rPr lang="en" sz="800">
                    <a:solidFill>
                      <a:srgbClr val="4C4C4C"/>
                    </a:solidFill>
                  </a:rPr>
                  <a:t>Test on Hardware and Software individually.</a:t>
                </a:r>
                <a:endParaRPr sz="800">
                  <a:solidFill>
                    <a:srgbClr val="4C4C4C"/>
                  </a:solidFill>
                </a:endParaRPr>
              </a:p>
              <a:p>
                <a:pPr indent="-279400" lvl="2" marL="1371600" rtl="0" algn="l">
                  <a:spcBef>
                    <a:spcPts val="0"/>
                  </a:spcBef>
                  <a:spcAft>
                    <a:spcPts val="0"/>
                  </a:spcAft>
                  <a:buClr>
                    <a:srgbClr val="4C4C4C"/>
                  </a:buClr>
                  <a:buSzPts val="800"/>
                  <a:buAutoNum type="romanLcPeriod"/>
                </a:pPr>
                <a:r>
                  <a:rPr lang="en" sz="800">
                    <a:solidFill>
                      <a:srgbClr val="4C4C4C"/>
                    </a:solidFill>
                  </a:rPr>
                  <a:t>Test system interoperability.</a:t>
                </a:r>
                <a:endParaRPr sz="800">
                  <a:solidFill>
                    <a:srgbClr val="4C4C4C"/>
                  </a:solidFill>
                </a:endParaRPr>
              </a:p>
              <a:p>
                <a:pPr indent="-279400" lvl="1" marL="914400" rtl="0" algn="l">
                  <a:spcBef>
                    <a:spcPts val="0"/>
                  </a:spcBef>
                  <a:spcAft>
                    <a:spcPts val="0"/>
                  </a:spcAft>
                  <a:buClr>
                    <a:srgbClr val="4C4C4C"/>
                  </a:buClr>
                  <a:buSzPts val="800"/>
                  <a:buAutoNum type="alphaLcPeriod"/>
                </a:pPr>
                <a:r>
                  <a:rPr lang="en" sz="800">
                    <a:solidFill>
                      <a:srgbClr val="4C4C4C"/>
                    </a:solidFill>
                  </a:rPr>
                  <a:t>Revise the prototype based on the Client feedback. </a:t>
                </a:r>
                <a:endParaRPr b="1" sz="800">
                  <a:solidFill>
                    <a:srgbClr val="4C4C4C"/>
                  </a:solidFill>
                  <a:latin typeface="Roboto"/>
                  <a:ea typeface="Roboto"/>
                  <a:cs typeface="Roboto"/>
                  <a:sym typeface="Roboto"/>
                </a:endParaRPr>
              </a:p>
            </p:txBody>
          </p:sp>
        </p:grpSp>
      </p:grpSp>
      <p:grpSp>
        <p:nvGrpSpPr>
          <p:cNvPr id="371" name="Google Shape;371;p42"/>
          <p:cNvGrpSpPr/>
          <p:nvPr/>
        </p:nvGrpSpPr>
        <p:grpSpPr>
          <a:xfrm>
            <a:off x="-232103" y="1309876"/>
            <a:ext cx="2663003" cy="1700513"/>
            <a:chOff x="227997" y="1886150"/>
            <a:chExt cx="2663003" cy="1700513"/>
          </a:xfrm>
        </p:grpSpPr>
        <p:sp>
          <p:nvSpPr>
            <p:cNvPr id="372" name="Google Shape;372;p42"/>
            <p:cNvSpPr/>
            <p:nvPr/>
          </p:nvSpPr>
          <p:spPr>
            <a:xfrm>
              <a:off x="932600"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42"/>
            <p:cNvGrpSpPr/>
            <p:nvPr/>
          </p:nvGrpSpPr>
          <p:grpSpPr>
            <a:xfrm>
              <a:off x="227997" y="1886150"/>
              <a:ext cx="2253600" cy="1700513"/>
              <a:chOff x="227997" y="1886150"/>
              <a:chExt cx="2253600" cy="1700513"/>
            </a:xfrm>
          </p:grpSpPr>
          <p:sp>
            <p:nvSpPr>
              <p:cNvPr id="374" name="Google Shape;374;p42"/>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222222"/>
                    </a:solidFill>
                    <a:latin typeface="Roboto"/>
                    <a:ea typeface="Roboto"/>
                    <a:cs typeface="Roboto"/>
                    <a:sym typeface="Roboto"/>
                  </a:rPr>
                  <a:t>Jan </a:t>
                </a:r>
                <a:r>
                  <a:rPr b="1" lang="en" sz="1200">
                    <a:solidFill>
                      <a:srgbClr val="222222"/>
                    </a:solidFill>
                    <a:latin typeface="Roboto"/>
                    <a:ea typeface="Roboto"/>
                    <a:cs typeface="Roboto"/>
                    <a:sym typeface="Roboto"/>
                  </a:rPr>
                  <a:t>2021</a:t>
                </a:r>
                <a:endParaRPr b="1" sz="1200">
                  <a:solidFill>
                    <a:srgbClr val="222222"/>
                  </a:solidFill>
                  <a:latin typeface="Roboto"/>
                  <a:ea typeface="Roboto"/>
                  <a:cs typeface="Roboto"/>
                  <a:sym typeface="Roboto"/>
                </a:endParaRPr>
              </a:p>
            </p:txBody>
          </p:sp>
          <p:grpSp>
            <p:nvGrpSpPr>
              <p:cNvPr id="375" name="Google Shape;375;p42"/>
              <p:cNvGrpSpPr/>
              <p:nvPr/>
            </p:nvGrpSpPr>
            <p:grpSpPr>
              <a:xfrm>
                <a:off x="881025" y="2800065"/>
                <a:ext cx="92400" cy="411825"/>
                <a:chOff x="845575" y="2563700"/>
                <a:chExt cx="92400" cy="411825"/>
              </a:xfrm>
            </p:grpSpPr>
            <p:cxnSp>
              <p:nvCxnSpPr>
                <p:cNvPr id="376" name="Google Shape;376;p4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77" name="Google Shape;377;p4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42"/>
              <p:cNvSpPr txBox="1"/>
              <p:nvPr/>
            </p:nvSpPr>
            <p:spPr>
              <a:xfrm>
                <a:off x="227997" y="1886150"/>
                <a:ext cx="2253600" cy="9438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sz="800">
                    <a:solidFill>
                      <a:srgbClr val="4C4C4C"/>
                    </a:solidFill>
                    <a:latin typeface="Roboto"/>
                    <a:ea typeface="Roboto"/>
                    <a:cs typeface="Roboto"/>
                    <a:sym typeface="Roboto"/>
                  </a:rPr>
                  <a:t>Project Kick off</a:t>
                </a:r>
                <a:endParaRPr b="1" sz="800">
                  <a:solidFill>
                    <a:srgbClr val="4C4C4C"/>
                  </a:solidFill>
                  <a:latin typeface="Roboto"/>
                  <a:ea typeface="Roboto"/>
                  <a:cs typeface="Roboto"/>
                  <a:sym typeface="Roboto"/>
                </a:endParaRPr>
              </a:p>
              <a:p>
                <a:pPr indent="-279400" lvl="1" marL="914400" rtl="0" algn="l">
                  <a:spcBef>
                    <a:spcPts val="500"/>
                  </a:spcBef>
                  <a:spcAft>
                    <a:spcPts val="0"/>
                  </a:spcAft>
                  <a:buClr>
                    <a:srgbClr val="4C4C4C"/>
                  </a:buClr>
                  <a:buSzPts val="800"/>
                  <a:buAutoNum type="alphaLcPeriod"/>
                </a:pPr>
                <a:r>
                  <a:rPr lang="en" sz="800">
                    <a:solidFill>
                      <a:srgbClr val="4C4C4C"/>
                    </a:solidFill>
                  </a:rPr>
                  <a:t>Comprehend previous team’s documents.</a:t>
                </a:r>
                <a:endParaRPr sz="800">
                  <a:solidFill>
                    <a:srgbClr val="4C4C4C"/>
                  </a:solidFill>
                </a:endParaRPr>
              </a:p>
              <a:p>
                <a:pPr indent="-279400" lvl="1" marL="914400" rtl="0" algn="l">
                  <a:spcBef>
                    <a:spcPts val="0"/>
                  </a:spcBef>
                  <a:spcAft>
                    <a:spcPts val="0"/>
                  </a:spcAft>
                  <a:buClr>
                    <a:srgbClr val="4C4C4C"/>
                  </a:buClr>
                  <a:buSzPts val="800"/>
                  <a:buAutoNum type="alphaLcPeriod"/>
                </a:pPr>
                <a:r>
                  <a:rPr lang="en" sz="800">
                    <a:solidFill>
                      <a:srgbClr val="4C4C4C"/>
                    </a:solidFill>
                  </a:rPr>
                  <a:t>Brainstorm idea to upgrade.</a:t>
                </a:r>
                <a:endParaRPr sz="800">
                  <a:solidFill>
                    <a:srgbClr val="4C4C4C"/>
                  </a:solidFill>
                  <a:latin typeface="Roboto"/>
                  <a:ea typeface="Roboto"/>
                  <a:cs typeface="Roboto"/>
                  <a:sym typeface="Roboto"/>
                </a:endParaRPr>
              </a:p>
            </p:txBody>
          </p:sp>
        </p:grpSp>
      </p:grpSp>
      <p:grpSp>
        <p:nvGrpSpPr>
          <p:cNvPr id="379" name="Google Shape;379;p42"/>
          <p:cNvGrpSpPr/>
          <p:nvPr/>
        </p:nvGrpSpPr>
        <p:grpSpPr>
          <a:xfrm>
            <a:off x="769000" y="2126325"/>
            <a:ext cx="3623874" cy="1764001"/>
            <a:chOff x="1768475" y="2702599"/>
            <a:chExt cx="3623874" cy="1764001"/>
          </a:xfrm>
        </p:grpSpPr>
        <p:sp>
          <p:nvSpPr>
            <p:cNvPr id="380" name="Google Shape;380;p42"/>
            <p:cNvSpPr/>
            <p:nvPr/>
          </p:nvSpPr>
          <p:spPr>
            <a:xfrm>
              <a:off x="2890949" y="3079474"/>
              <a:ext cx="25014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42"/>
            <p:cNvGrpSpPr/>
            <p:nvPr/>
          </p:nvGrpSpPr>
          <p:grpSpPr>
            <a:xfrm>
              <a:off x="1768475" y="2702599"/>
              <a:ext cx="2253600" cy="1764001"/>
              <a:chOff x="1768475" y="2702599"/>
              <a:chExt cx="2253600" cy="1764001"/>
            </a:xfrm>
          </p:grpSpPr>
          <p:sp>
            <p:nvSpPr>
              <p:cNvPr id="382" name="Google Shape;382;p42"/>
              <p:cNvSpPr txBox="1"/>
              <p:nvPr/>
            </p:nvSpPr>
            <p:spPr>
              <a:xfrm>
                <a:off x="2454275" y="2702599"/>
                <a:ext cx="882000" cy="44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222222"/>
                    </a:solidFill>
                    <a:latin typeface="Roboto"/>
                    <a:ea typeface="Roboto"/>
                    <a:cs typeface="Roboto"/>
                    <a:sym typeface="Roboto"/>
                  </a:rPr>
                  <a:t>Feb </a:t>
                </a:r>
                <a:r>
                  <a:rPr b="1" lang="en" sz="1200">
                    <a:solidFill>
                      <a:srgbClr val="222222"/>
                    </a:solidFill>
                    <a:latin typeface="Roboto"/>
                    <a:ea typeface="Roboto"/>
                    <a:cs typeface="Roboto"/>
                    <a:sym typeface="Roboto"/>
                  </a:rPr>
                  <a:t>2021</a:t>
                </a:r>
                <a:endParaRPr b="1" sz="1200">
                  <a:solidFill>
                    <a:srgbClr val="222222"/>
                  </a:solidFill>
                  <a:latin typeface="Roboto"/>
                  <a:ea typeface="Roboto"/>
                  <a:cs typeface="Roboto"/>
                  <a:sym typeface="Roboto"/>
                </a:endParaRPr>
              </a:p>
            </p:txBody>
          </p:sp>
          <p:grpSp>
            <p:nvGrpSpPr>
              <p:cNvPr id="383" name="Google Shape;383;p42"/>
              <p:cNvGrpSpPr/>
              <p:nvPr/>
            </p:nvGrpSpPr>
            <p:grpSpPr>
              <a:xfrm rot="10800000">
                <a:off x="2849073" y="3079467"/>
                <a:ext cx="92400" cy="411825"/>
                <a:chOff x="2070100" y="2563700"/>
                <a:chExt cx="92400" cy="411825"/>
              </a:xfrm>
            </p:grpSpPr>
            <p:cxnSp>
              <p:nvCxnSpPr>
                <p:cNvPr id="384" name="Google Shape;384;p42"/>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85" name="Google Shape;385;p42"/>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 name="Google Shape;386;p42"/>
              <p:cNvSpPr txBox="1"/>
              <p:nvPr/>
            </p:nvSpPr>
            <p:spPr>
              <a:xfrm>
                <a:off x="1768475" y="3522800"/>
                <a:ext cx="2253600" cy="9438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sz="800">
                    <a:solidFill>
                      <a:srgbClr val="434343"/>
                    </a:solidFill>
                    <a:latin typeface="Roboto"/>
                    <a:ea typeface="Roboto"/>
                    <a:cs typeface="Roboto"/>
                    <a:sym typeface="Roboto"/>
                  </a:rPr>
                  <a:t>Settle down and dig deeper</a:t>
                </a:r>
                <a:endParaRPr b="1" sz="800">
                  <a:solidFill>
                    <a:srgbClr val="434343"/>
                  </a:solidFill>
                  <a:latin typeface="Roboto"/>
                  <a:ea typeface="Roboto"/>
                  <a:cs typeface="Roboto"/>
                  <a:sym typeface="Roboto"/>
                </a:endParaRPr>
              </a:p>
              <a:p>
                <a:pPr indent="-279400" lvl="1" marL="914400" rtl="0" algn="l">
                  <a:spcBef>
                    <a:spcPts val="500"/>
                  </a:spcBef>
                  <a:spcAft>
                    <a:spcPts val="0"/>
                  </a:spcAft>
                  <a:buClr>
                    <a:srgbClr val="434343"/>
                  </a:buClr>
                  <a:buSzPts val="800"/>
                  <a:buAutoNum type="alphaLcPeriod"/>
                </a:pPr>
                <a:r>
                  <a:rPr lang="en" sz="800">
                    <a:solidFill>
                      <a:srgbClr val="434343"/>
                    </a:solidFill>
                  </a:rPr>
                  <a:t>Add due dates for documents and build Gantt chart.</a:t>
                </a:r>
                <a:endParaRPr sz="800">
                  <a:solidFill>
                    <a:srgbClr val="434343"/>
                  </a:solidFill>
                </a:endParaRPr>
              </a:p>
              <a:p>
                <a:pPr indent="-279400" lvl="1" marL="914400" rtl="0" algn="l">
                  <a:spcBef>
                    <a:spcPts val="0"/>
                  </a:spcBef>
                  <a:spcAft>
                    <a:spcPts val="0"/>
                  </a:spcAft>
                  <a:buClr>
                    <a:srgbClr val="434343"/>
                  </a:buClr>
                  <a:buSzPts val="800"/>
                  <a:buAutoNum type="alphaLcPeriod"/>
                </a:pPr>
                <a:r>
                  <a:rPr lang="en" sz="800">
                    <a:solidFill>
                      <a:srgbClr val="434343"/>
                    </a:solidFill>
                  </a:rPr>
                  <a:t>Add tentative timeline and milestone for the second semester.</a:t>
                </a:r>
                <a:endParaRPr sz="800">
                  <a:solidFill>
                    <a:srgbClr val="434343"/>
                  </a:solidFill>
                </a:endParaRPr>
              </a:p>
              <a:p>
                <a:pPr indent="-279400" lvl="1" marL="914400" rtl="0" algn="l">
                  <a:spcBef>
                    <a:spcPts val="0"/>
                  </a:spcBef>
                  <a:spcAft>
                    <a:spcPts val="0"/>
                  </a:spcAft>
                  <a:buClr>
                    <a:srgbClr val="434343"/>
                  </a:buClr>
                  <a:buSzPts val="800"/>
                  <a:buAutoNum type="alphaLcPeriod"/>
                </a:pPr>
                <a:r>
                  <a:rPr lang="en" sz="800">
                    <a:solidFill>
                      <a:srgbClr val="434343"/>
                    </a:solidFill>
                  </a:rPr>
                  <a:t>Finalize part of the project which the team wants to improve.</a:t>
                </a:r>
                <a:endParaRPr sz="800">
                  <a:solidFill>
                    <a:srgbClr val="434343"/>
                  </a:solidFill>
                </a:endParaRPr>
              </a:p>
              <a:p>
                <a:pPr indent="0" lvl="0" marL="0" rtl="0" algn="l">
                  <a:spcBef>
                    <a:spcPts val="0"/>
                  </a:spcBef>
                  <a:spcAft>
                    <a:spcPts val="1600"/>
                  </a:spcAft>
                  <a:buNone/>
                </a:pPr>
                <a:r>
                  <a:t/>
                </a:r>
                <a:endParaRPr sz="800">
                  <a:solidFill>
                    <a:srgbClr val="434343"/>
                  </a:solidFill>
                  <a:latin typeface="Roboto"/>
                  <a:ea typeface="Roboto"/>
                  <a:cs typeface="Roboto"/>
                  <a:sym typeface="Roboto"/>
                </a:endParaRPr>
              </a:p>
            </p:txBody>
          </p:sp>
        </p:grpSp>
      </p:grpSp>
      <p:grpSp>
        <p:nvGrpSpPr>
          <p:cNvPr id="387" name="Google Shape;387;p42"/>
          <p:cNvGrpSpPr/>
          <p:nvPr/>
        </p:nvGrpSpPr>
        <p:grpSpPr>
          <a:xfrm>
            <a:off x="7887848" y="2087803"/>
            <a:ext cx="974100" cy="919134"/>
            <a:chOff x="4367473" y="2800065"/>
            <a:chExt cx="974100" cy="919134"/>
          </a:xfrm>
        </p:grpSpPr>
        <p:grpSp>
          <p:nvGrpSpPr>
            <p:cNvPr id="388" name="Google Shape;388;p42"/>
            <p:cNvGrpSpPr/>
            <p:nvPr/>
          </p:nvGrpSpPr>
          <p:grpSpPr>
            <a:xfrm>
              <a:off x="4808316" y="2800065"/>
              <a:ext cx="92400" cy="411825"/>
              <a:chOff x="845575" y="2563700"/>
              <a:chExt cx="92400" cy="411825"/>
            </a:xfrm>
          </p:grpSpPr>
          <p:cxnSp>
            <p:nvCxnSpPr>
              <p:cNvPr id="389" name="Google Shape;389;p4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90" name="Google Shape;390;p4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42"/>
            <p:cNvSpPr txBox="1"/>
            <p:nvPr/>
          </p:nvSpPr>
          <p:spPr>
            <a:xfrm>
              <a:off x="4367473" y="3347799"/>
              <a:ext cx="9741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Dec </a:t>
              </a:r>
              <a:r>
                <a:rPr b="1" lang="en" sz="1200">
                  <a:latin typeface="Roboto"/>
                  <a:ea typeface="Roboto"/>
                  <a:cs typeface="Roboto"/>
                  <a:sym typeface="Roboto"/>
                </a:rPr>
                <a:t>2021</a:t>
              </a:r>
              <a:endParaRPr b="1" sz="1200">
                <a:latin typeface="Roboto"/>
                <a:ea typeface="Roboto"/>
                <a:cs typeface="Roboto"/>
                <a:sym typeface="Roboto"/>
              </a:endParaRPr>
            </a:p>
          </p:txBody>
        </p:sp>
      </p:grpSp>
      <p:sp>
        <p:nvSpPr>
          <p:cNvPr id="392" name="Google Shape;392;p42"/>
          <p:cNvSpPr txBox="1"/>
          <p:nvPr/>
        </p:nvSpPr>
        <p:spPr>
          <a:xfrm>
            <a:off x="7030623" y="894664"/>
            <a:ext cx="2253600" cy="9438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sz="800">
                <a:solidFill>
                  <a:srgbClr val="4C4C4C"/>
                </a:solidFill>
                <a:latin typeface="Roboto"/>
                <a:ea typeface="Roboto"/>
                <a:cs typeface="Roboto"/>
                <a:sym typeface="Roboto"/>
              </a:rPr>
              <a:t>Final</a:t>
            </a:r>
            <a:r>
              <a:rPr b="1" lang="en" sz="800">
                <a:solidFill>
                  <a:srgbClr val="4C4C4C"/>
                </a:solidFill>
                <a:latin typeface="Roboto"/>
                <a:ea typeface="Roboto"/>
                <a:cs typeface="Roboto"/>
                <a:sym typeface="Roboto"/>
              </a:rPr>
              <a:t> Deliverable</a:t>
            </a:r>
            <a:endParaRPr b="1" sz="800">
              <a:solidFill>
                <a:srgbClr val="4C4C4C"/>
              </a:solidFill>
              <a:latin typeface="Roboto"/>
              <a:ea typeface="Roboto"/>
              <a:cs typeface="Roboto"/>
              <a:sym typeface="Roboto"/>
            </a:endParaRPr>
          </a:p>
          <a:p>
            <a:pPr indent="-279400" lvl="1" marL="914400" rtl="0" algn="l">
              <a:spcBef>
                <a:spcPts val="500"/>
              </a:spcBef>
              <a:spcAft>
                <a:spcPts val="0"/>
              </a:spcAft>
              <a:buClr>
                <a:srgbClr val="4C4C4C"/>
              </a:buClr>
              <a:buSzPts val="800"/>
              <a:buAutoNum type="alphaLcPeriod"/>
            </a:pPr>
            <a:r>
              <a:rPr lang="en" sz="800">
                <a:solidFill>
                  <a:srgbClr val="4C4C4C"/>
                </a:solidFill>
              </a:rPr>
              <a:t>Final Deliverable is all functional and will be sent to the client.</a:t>
            </a:r>
            <a:endParaRPr sz="800">
              <a:solidFill>
                <a:srgbClr val="4C4C4C"/>
              </a:solidFill>
            </a:endParaRPr>
          </a:p>
          <a:p>
            <a:pPr indent="0" lvl="0" marL="0" rtl="0" algn="l">
              <a:spcBef>
                <a:spcPts val="0"/>
              </a:spcBef>
              <a:spcAft>
                <a:spcPts val="1600"/>
              </a:spcAft>
              <a:buNone/>
            </a:pPr>
            <a:r>
              <a:t/>
            </a:r>
            <a:endParaRPr b="1" sz="800">
              <a:solidFill>
                <a:srgbClr val="4C4C4C"/>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PowerCyber Lab Background</a:t>
            </a:r>
            <a:r>
              <a:rPr lang="en"/>
              <a:t>	</a:t>
            </a:r>
            <a:endParaRPr/>
          </a:p>
        </p:txBody>
      </p:sp>
      <p:sp>
        <p:nvSpPr>
          <p:cNvPr id="91" name="Google Shape;91;p16"/>
          <p:cNvSpPr txBox="1"/>
          <p:nvPr>
            <p:ph idx="1" type="body"/>
          </p:nvPr>
        </p:nvSpPr>
        <p:spPr>
          <a:xfrm>
            <a:off x="283350" y="1119325"/>
            <a:ext cx="5532300" cy="279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300"/>
              <a:t>Th</a:t>
            </a:r>
            <a:r>
              <a:rPr lang="en" sz="1300"/>
              <a:t>e PowerCyber Lab has several types of systems used to simulate usage of large scale power </a:t>
            </a:r>
            <a:r>
              <a:rPr lang="en" sz="1300"/>
              <a:t>grids</a:t>
            </a:r>
            <a:r>
              <a:rPr lang="en" sz="1300"/>
              <a:t>, when combined with ISEAGE the Lab is able to simulate security of these systems. </a:t>
            </a:r>
            <a:endParaRPr sz="1300"/>
          </a:p>
          <a:p>
            <a:pPr indent="0" lvl="0" marL="0" rtl="0" algn="l">
              <a:spcBef>
                <a:spcPts val="1200"/>
              </a:spcBef>
              <a:spcAft>
                <a:spcPts val="1200"/>
              </a:spcAft>
              <a:buClr>
                <a:schemeClr val="dk1"/>
              </a:buClr>
              <a:buSzPts val="1100"/>
              <a:buFont typeface="Arial"/>
              <a:buNone/>
            </a:pPr>
            <a:r>
              <a:rPr lang="en" sz="1300"/>
              <a:t>The PowerCyber Lab has several control centers which are composed of IEDs(intelligent electronic devices) and PLCs(programmable </a:t>
            </a:r>
            <a:r>
              <a:rPr lang="en" sz="1300"/>
              <a:t>logic</a:t>
            </a:r>
            <a:r>
              <a:rPr lang="en" sz="1300"/>
              <a:t> controllers) of which are potential surfaces for cyberattacks. The goal is to use the smart technology to represent the current states of these components of the simulation and allow interaction with the simulation through hardware buttons.</a:t>
            </a:r>
            <a:endParaRPr sz="1300"/>
          </a:p>
        </p:txBody>
      </p:sp>
      <p:sp>
        <p:nvSpPr>
          <p:cNvPr id="92" name="Google Shape;92;p16"/>
          <p:cNvSpPr txBox="1"/>
          <p:nvPr/>
        </p:nvSpPr>
        <p:spPr>
          <a:xfrm>
            <a:off x="6560125" y="4663225"/>
            <a:ext cx="22005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Source: https://ieeexplore.ieee.org/document/9241284</a:t>
            </a:r>
            <a:endParaRPr sz="500"/>
          </a:p>
        </p:txBody>
      </p:sp>
      <p:sp>
        <p:nvSpPr>
          <p:cNvPr id="93" name="Google Shape;9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4" name="Google Shape;94;p16"/>
          <p:cNvPicPr preferRelativeResize="0"/>
          <p:nvPr/>
        </p:nvPicPr>
        <p:blipFill>
          <a:blip r:embed="rId3">
            <a:alphaModFix/>
          </a:blip>
          <a:stretch>
            <a:fillRect/>
          </a:stretch>
        </p:blipFill>
        <p:spPr>
          <a:xfrm>
            <a:off x="5955725" y="445025"/>
            <a:ext cx="2876575" cy="4116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3"/>
          <p:cNvSpPr txBox="1"/>
          <p:nvPr>
            <p:ph type="title"/>
          </p:nvPr>
        </p:nvSpPr>
        <p:spPr>
          <a:xfrm>
            <a:off x="335300" y="3103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Gantt Chart Spring Semester</a:t>
            </a:r>
            <a:endParaRPr>
              <a:solidFill>
                <a:srgbClr val="FF0000"/>
              </a:solidFill>
            </a:endParaRPr>
          </a:p>
        </p:txBody>
      </p:sp>
      <p:sp>
        <p:nvSpPr>
          <p:cNvPr id="398" name="Google Shape;398;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9" name="Google Shape;399;p43"/>
          <p:cNvPicPr preferRelativeResize="0"/>
          <p:nvPr/>
        </p:nvPicPr>
        <p:blipFill>
          <a:blip r:embed="rId3">
            <a:alphaModFix/>
          </a:blip>
          <a:stretch>
            <a:fillRect/>
          </a:stretch>
        </p:blipFill>
        <p:spPr>
          <a:xfrm>
            <a:off x="311700" y="1017725"/>
            <a:ext cx="5753725" cy="40391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4"/>
          <p:cNvSpPr txBox="1"/>
          <p:nvPr>
            <p:ph type="title"/>
          </p:nvPr>
        </p:nvSpPr>
        <p:spPr>
          <a:xfrm>
            <a:off x="311700" y="3260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Gantt Chart Fall Semester</a:t>
            </a:r>
            <a:endParaRPr>
              <a:solidFill>
                <a:srgbClr val="FF0000"/>
              </a:solidFill>
            </a:endParaRPr>
          </a:p>
        </p:txBody>
      </p:sp>
      <p:sp>
        <p:nvSpPr>
          <p:cNvPr id="405" name="Google Shape;405;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6" name="Google Shape;406;p44"/>
          <p:cNvPicPr preferRelativeResize="0"/>
          <p:nvPr/>
        </p:nvPicPr>
        <p:blipFill>
          <a:blip r:embed="rId3">
            <a:alphaModFix/>
          </a:blip>
          <a:stretch>
            <a:fillRect/>
          </a:stretch>
        </p:blipFill>
        <p:spPr>
          <a:xfrm>
            <a:off x="52775" y="1033475"/>
            <a:ext cx="8186950" cy="3416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Q&amp;A </a:t>
            </a:r>
            <a:endParaRPr>
              <a:solidFill>
                <a:srgbClr val="FF0000"/>
              </a:solidFill>
            </a:endParaRPr>
          </a:p>
        </p:txBody>
      </p:sp>
      <p:sp>
        <p:nvSpPr>
          <p:cNvPr id="412" name="Google Shape;412;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3" name="Google Shape;413;p45"/>
          <p:cNvPicPr preferRelativeResize="0"/>
          <p:nvPr/>
        </p:nvPicPr>
        <p:blipFill>
          <a:blip r:embed="rId3">
            <a:alphaModFix/>
          </a:blip>
          <a:stretch>
            <a:fillRect/>
          </a:stretch>
        </p:blipFill>
        <p:spPr>
          <a:xfrm>
            <a:off x="940200" y="1266325"/>
            <a:ext cx="6906676" cy="3626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
                <a:solidFill>
                  <a:srgbClr val="FF0000"/>
                </a:solidFill>
              </a:rPr>
              <a:t>Proposed</a:t>
            </a:r>
            <a:r>
              <a:rPr lang="en">
                <a:solidFill>
                  <a:srgbClr val="FF0000"/>
                </a:solidFill>
              </a:rPr>
              <a:t> Solution</a:t>
            </a:r>
            <a:endParaRPr>
              <a:solidFill>
                <a:srgbClr val="FF0000"/>
              </a:solidFill>
            </a:endParaRPr>
          </a:p>
          <a:p>
            <a:pPr indent="0" lvl="0" marL="0" rtl="0" algn="l">
              <a:spcBef>
                <a:spcPts val="0"/>
              </a:spcBef>
              <a:spcAft>
                <a:spcPts val="0"/>
              </a:spcAft>
              <a:buNone/>
            </a:pPr>
            <a:r>
              <a:t/>
            </a:r>
            <a:endParaRPr/>
          </a:p>
        </p:txBody>
      </p:sp>
      <p:sp>
        <p:nvSpPr>
          <p:cNvPr id="100" name="Google Shape;100;p17"/>
          <p:cNvSpPr txBox="1"/>
          <p:nvPr>
            <p:ph idx="1" type="body"/>
          </p:nvPr>
        </p:nvSpPr>
        <p:spPr>
          <a:xfrm>
            <a:off x="311700" y="1152475"/>
            <a:ext cx="5017500" cy="35364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1018"/>
              <a:buNone/>
            </a:pPr>
            <a:r>
              <a:rPr b="1" lang="en" sz="1210">
                <a:solidFill>
                  <a:srgbClr val="595959"/>
                </a:solidFill>
              </a:rPr>
              <a:t>  Moving forward, IOT is a clear solution.</a:t>
            </a:r>
            <a:r>
              <a:rPr lang="en" sz="1210">
                <a:solidFill>
                  <a:srgbClr val="595959"/>
                </a:solidFill>
              </a:rPr>
              <a:t> </a:t>
            </a:r>
            <a:endParaRPr sz="1210">
              <a:solidFill>
                <a:srgbClr val="595959"/>
              </a:solidFill>
            </a:endParaRPr>
          </a:p>
          <a:p>
            <a:pPr indent="-305435" lvl="0" marL="457200" rtl="0" algn="l">
              <a:lnSpc>
                <a:spcPct val="115000"/>
              </a:lnSpc>
              <a:spcBef>
                <a:spcPts val="1200"/>
              </a:spcBef>
              <a:spcAft>
                <a:spcPts val="0"/>
              </a:spcAft>
              <a:buClr>
                <a:srgbClr val="595959"/>
              </a:buClr>
              <a:buSzPts val="1210"/>
              <a:buChar char="●"/>
            </a:pPr>
            <a:r>
              <a:rPr lang="en" sz="1210">
                <a:solidFill>
                  <a:srgbClr val="595959"/>
                </a:solidFill>
              </a:rPr>
              <a:t>Users can </a:t>
            </a:r>
            <a:r>
              <a:rPr lang="en" sz="1210">
                <a:solidFill>
                  <a:srgbClr val="595959"/>
                </a:solidFill>
              </a:rPr>
              <a:t>Project the cyberPower power grid map to represent the simulation on a whiteboard.</a:t>
            </a:r>
            <a:endParaRPr sz="1210">
              <a:solidFill>
                <a:srgbClr val="595959"/>
              </a:solidFill>
            </a:endParaRPr>
          </a:p>
          <a:p>
            <a:pPr indent="-305435" lvl="0" marL="457200" rtl="0" algn="l">
              <a:lnSpc>
                <a:spcPct val="115000"/>
              </a:lnSpc>
              <a:spcBef>
                <a:spcPts val="0"/>
              </a:spcBef>
              <a:spcAft>
                <a:spcPts val="0"/>
              </a:spcAft>
              <a:buClr>
                <a:srgbClr val="595959"/>
              </a:buClr>
              <a:buSzPts val="1210"/>
              <a:buChar char="●"/>
            </a:pPr>
            <a:r>
              <a:rPr lang="en" sz="1210">
                <a:solidFill>
                  <a:srgbClr val="595959"/>
                </a:solidFill>
              </a:rPr>
              <a:t>Each Smart Light represents a location that is simulated on the PowerCyber Lab simulation. </a:t>
            </a:r>
            <a:endParaRPr sz="1210">
              <a:solidFill>
                <a:srgbClr val="595959"/>
              </a:solidFill>
            </a:endParaRPr>
          </a:p>
          <a:p>
            <a:pPr indent="-305435" lvl="0" marL="457200" rtl="0" algn="l">
              <a:lnSpc>
                <a:spcPct val="115000"/>
              </a:lnSpc>
              <a:spcBef>
                <a:spcPts val="0"/>
              </a:spcBef>
              <a:spcAft>
                <a:spcPts val="0"/>
              </a:spcAft>
              <a:buClr>
                <a:srgbClr val="595959"/>
              </a:buClr>
              <a:buSzPts val="1210"/>
              <a:buChar char="●"/>
            </a:pPr>
            <a:r>
              <a:rPr lang="en" sz="1210">
                <a:solidFill>
                  <a:srgbClr val="595959"/>
                </a:solidFill>
              </a:rPr>
              <a:t>Users can deploy IoT Smart lights to represent states on the projected powergrid.</a:t>
            </a:r>
            <a:endParaRPr sz="1210">
              <a:solidFill>
                <a:srgbClr val="595959"/>
              </a:solidFill>
            </a:endParaRPr>
          </a:p>
          <a:p>
            <a:pPr indent="-305435" lvl="1" marL="914400" rtl="0" algn="l">
              <a:lnSpc>
                <a:spcPct val="115000"/>
              </a:lnSpc>
              <a:spcBef>
                <a:spcPts val="0"/>
              </a:spcBef>
              <a:spcAft>
                <a:spcPts val="0"/>
              </a:spcAft>
              <a:buClr>
                <a:srgbClr val="595959"/>
              </a:buClr>
              <a:buSzPts val="1210"/>
              <a:buChar char="○"/>
            </a:pPr>
            <a:r>
              <a:rPr lang="en" sz="1210">
                <a:solidFill>
                  <a:srgbClr val="595959"/>
                </a:solidFill>
              </a:rPr>
              <a:t>Using magnets to adhere to the board.</a:t>
            </a:r>
            <a:endParaRPr sz="1210">
              <a:solidFill>
                <a:srgbClr val="595959"/>
              </a:solidFill>
            </a:endParaRPr>
          </a:p>
          <a:p>
            <a:pPr indent="-305435" lvl="1" marL="914400" rtl="0" algn="l">
              <a:lnSpc>
                <a:spcPct val="115000"/>
              </a:lnSpc>
              <a:spcBef>
                <a:spcPts val="0"/>
              </a:spcBef>
              <a:spcAft>
                <a:spcPts val="0"/>
              </a:spcAft>
              <a:buClr>
                <a:srgbClr val="595959"/>
              </a:buClr>
              <a:buSzPts val="1210"/>
              <a:buChar char="○"/>
            </a:pPr>
            <a:r>
              <a:rPr lang="en" sz="1210">
                <a:solidFill>
                  <a:srgbClr val="595959"/>
                </a:solidFill>
              </a:rPr>
              <a:t>Better visualization for the running simulation.</a:t>
            </a:r>
            <a:endParaRPr sz="1210">
              <a:solidFill>
                <a:srgbClr val="595959"/>
              </a:solidFill>
            </a:endParaRPr>
          </a:p>
          <a:p>
            <a:pPr indent="-305435" lvl="1" marL="914400" rtl="0" algn="l">
              <a:lnSpc>
                <a:spcPct val="115000"/>
              </a:lnSpc>
              <a:spcBef>
                <a:spcPts val="0"/>
              </a:spcBef>
              <a:spcAft>
                <a:spcPts val="0"/>
              </a:spcAft>
              <a:buClr>
                <a:srgbClr val="595959"/>
              </a:buClr>
              <a:buSzPts val="1210"/>
              <a:buChar char="○"/>
            </a:pPr>
            <a:r>
              <a:rPr lang="en" sz="1210">
                <a:solidFill>
                  <a:srgbClr val="595959"/>
                </a:solidFill>
              </a:rPr>
              <a:t>Use the hardware to support back and forth communication between the users and the server.</a:t>
            </a:r>
            <a:endParaRPr sz="1210">
              <a:solidFill>
                <a:srgbClr val="595959"/>
              </a:solidFill>
            </a:endParaRPr>
          </a:p>
          <a:p>
            <a:pPr indent="-305435" lvl="1" marL="914400" rtl="0" algn="l">
              <a:lnSpc>
                <a:spcPct val="115000"/>
              </a:lnSpc>
              <a:spcBef>
                <a:spcPts val="0"/>
              </a:spcBef>
              <a:spcAft>
                <a:spcPts val="0"/>
              </a:spcAft>
              <a:buClr>
                <a:srgbClr val="595959"/>
              </a:buClr>
              <a:buSzPts val="1210"/>
              <a:buChar char="○"/>
            </a:pPr>
            <a:r>
              <a:rPr lang="en" sz="1210">
                <a:solidFill>
                  <a:srgbClr val="595959"/>
                </a:solidFill>
              </a:rPr>
              <a:t>Using simulation analyzing &amp; push buttons to wirelessly change the states.</a:t>
            </a:r>
            <a:endParaRPr sz="1210">
              <a:solidFill>
                <a:srgbClr val="595959"/>
              </a:solidFill>
            </a:endParaRPr>
          </a:p>
          <a:p>
            <a:pPr indent="0" lvl="0" marL="914400" rtl="0" algn="l">
              <a:lnSpc>
                <a:spcPct val="130000"/>
              </a:lnSpc>
              <a:spcBef>
                <a:spcPts val="1200"/>
              </a:spcBef>
              <a:spcAft>
                <a:spcPts val="1200"/>
              </a:spcAft>
              <a:buSzPts val="1018"/>
              <a:buNone/>
            </a:pPr>
            <a:r>
              <a:t/>
            </a:r>
            <a:endParaRPr sz="1110"/>
          </a:p>
        </p:txBody>
      </p:sp>
      <p:pic>
        <p:nvPicPr>
          <p:cNvPr id="101" name="Google Shape;101;p17"/>
          <p:cNvPicPr preferRelativeResize="0"/>
          <p:nvPr/>
        </p:nvPicPr>
        <p:blipFill>
          <a:blip r:embed="rId3">
            <a:alphaModFix/>
          </a:blip>
          <a:stretch>
            <a:fillRect/>
          </a:stretch>
        </p:blipFill>
        <p:spPr>
          <a:xfrm>
            <a:off x="5482575" y="1310275"/>
            <a:ext cx="3349725" cy="2522955"/>
          </a:xfrm>
          <a:prstGeom prst="rect">
            <a:avLst/>
          </a:prstGeom>
          <a:noFill/>
          <a:ln>
            <a:noFill/>
          </a:ln>
        </p:spPr>
      </p:pic>
      <p:sp>
        <p:nvSpPr>
          <p:cNvPr id="102" name="Google Shape;102;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Implementation in action </a:t>
            </a:r>
            <a:endParaRPr>
              <a:solidFill>
                <a:srgbClr val="FF0000"/>
              </a:solidFill>
            </a:endParaRPr>
          </a:p>
        </p:txBody>
      </p:sp>
      <p:sp>
        <p:nvSpPr>
          <p:cNvPr id="108" name="Google Shape;108;p18"/>
          <p:cNvSpPr txBox="1"/>
          <p:nvPr>
            <p:ph idx="1" type="body"/>
          </p:nvPr>
        </p:nvSpPr>
        <p:spPr>
          <a:xfrm>
            <a:off x="311700" y="1152475"/>
            <a:ext cx="4169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Using a projector, IOT lights, a coordinator, and a host Laptop with the Smart Light software, the user projects an image of the simulation on a dry erase board, and places the lights at the node points with the assistance of the Smart Light configuration software. </a:t>
            </a:r>
            <a:endParaRPr sz="1300"/>
          </a:p>
          <a:p>
            <a:pPr indent="0" lvl="0" marL="0" rtl="0" algn="l">
              <a:spcBef>
                <a:spcPts val="1200"/>
              </a:spcBef>
              <a:spcAft>
                <a:spcPts val="1200"/>
              </a:spcAft>
              <a:buNone/>
            </a:pPr>
            <a:r>
              <a:rPr lang="en" sz="1300"/>
              <a:t>When the simulation is active, users can trigger </a:t>
            </a:r>
            <a:r>
              <a:rPr lang="en" sz="1300"/>
              <a:t>attacks </a:t>
            </a:r>
            <a:r>
              <a:rPr lang="en" sz="1300"/>
              <a:t>on different subsections of the grid, and see the interactions with the surrounding nodes. </a:t>
            </a:r>
            <a:endParaRPr sz="1300"/>
          </a:p>
        </p:txBody>
      </p:sp>
      <p:pic>
        <p:nvPicPr>
          <p:cNvPr id="109" name="Google Shape;109;p18"/>
          <p:cNvPicPr preferRelativeResize="0"/>
          <p:nvPr/>
        </p:nvPicPr>
        <p:blipFill rotWithShape="1">
          <a:blip r:embed="rId3">
            <a:alphaModFix/>
          </a:blip>
          <a:srcRect b="0" l="7244" r="7124" t="0"/>
          <a:stretch/>
        </p:blipFill>
        <p:spPr>
          <a:xfrm>
            <a:off x="4511700" y="1084050"/>
            <a:ext cx="4478326" cy="2975399"/>
          </a:xfrm>
          <a:prstGeom prst="rect">
            <a:avLst/>
          </a:prstGeom>
          <a:noFill/>
          <a:ln>
            <a:noFill/>
          </a:ln>
        </p:spPr>
      </p:pic>
      <p:sp>
        <p:nvSpPr>
          <p:cNvPr id="110" name="Google Shape;11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Requirements Overview</a:t>
            </a:r>
            <a:endParaRPr>
              <a:solidFill>
                <a:srgbClr val="FF0000"/>
              </a:solidFill>
            </a:endParaRPr>
          </a:p>
        </p:txBody>
      </p:sp>
      <p:sp>
        <p:nvSpPr>
          <p:cNvPr id="116" name="Google Shape;116;p19"/>
          <p:cNvSpPr txBox="1"/>
          <p:nvPr>
            <p:ph idx="1" type="body"/>
          </p:nvPr>
        </p:nvSpPr>
        <p:spPr>
          <a:xfrm>
            <a:off x="311700" y="1152475"/>
            <a:ext cx="8520600" cy="3841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300"/>
              <a:t>  Core Requirements</a:t>
            </a:r>
            <a:endParaRPr b="1" sz="1300"/>
          </a:p>
          <a:p>
            <a:pPr indent="-311150" lvl="0" marL="457200" rtl="0" algn="l">
              <a:lnSpc>
                <a:spcPct val="100000"/>
              </a:lnSpc>
              <a:spcBef>
                <a:spcPts val="1200"/>
              </a:spcBef>
              <a:spcAft>
                <a:spcPts val="0"/>
              </a:spcAft>
              <a:buSzPts val="1300"/>
              <a:buChar char="●"/>
            </a:pPr>
            <a:r>
              <a:rPr lang="en" sz="1300"/>
              <a:t>IOT Light Device shows the state of the simulation at the desired node using an LED.</a:t>
            </a:r>
            <a:endParaRPr sz="1300"/>
          </a:p>
          <a:p>
            <a:pPr indent="-311150" lvl="0" marL="457200" rtl="0" algn="l">
              <a:lnSpc>
                <a:spcPct val="100000"/>
              </a:lnSpc>
              <a:spcBef>
                <a:spcPts val="0"/>
              </a:spcBef>
              <a:spcAft>
                <a:spcPts val="0"/>
              </a:spcAft>
              <a:buSzPts val="1300"/>
              <a:buChar char="●"/>
            </a:pPr>
            <a:r>
              <a:rPr lang="en" sz="1300"/>
              <a:t>Able to configure the</a:t>
            </a:r>
            <a:r>
              <a:rPr lang="en" sz="1300"/>
              <a:t> </a:t>
            </a:r>
            <a:r>
              <a:rPr lang="en" sz="1300"/>
              <a:t>IOT Smart Lights </a:t>
            </a:r>
            <a:r>
              <a:rPr lang="en" sz="1300"/>
              <a:t>on Host PC to represent nodes on the simulation.</a:t>
            </a:r>
            <a:endParaRPr sz="1300"/>
          </a:p>
          <a:p>
            <a:pPr indent="-311150" lvl="0" marL="457200" rtl="0" algn="l">
              <a:lnSpc>
                <a:spcPct val="100000"/>
              </a:lnSpc>
              <a:spcBef>
                <a:spcPts val="0"/>
              </a:spcBef>
              <a:spcAft>
                <a:spcPts val="0"/>
              </a:spcAft>
              <a:buSzPts val="1300"/>
              <a:buChar char="●"/>
            </a:pPr>
            <a:r>
              <a:rPr lang="en" sz="1300"/>
              <a:t>Light Devices battery powered, with a duration of 8 hours or more.</a:t>
            </a:r>
            <a:endParaRPr sz="1300"/>
          </a:p>
          <a:p>
            <a:pPr indent="-311150" lvl="0" marL="457200" rtl="0" algn="l">
              <a:lnSpc>
                <a:spcPct val="100000"/>
              </a:lnSpc>
              <a:spcBef>
                <a:spcPts val="0"/>
              </a:spcBef>
              <a:spcAft>
                <a:spcPts val="0"/>
              </a:spcAft>
              <a:buSzPts val="1300"/>
              <a:buChar char="●"/>
            </a:pPr>
            <a:r>
              <a:rPr lang="en" sz="1300"/>
              <a:t>Light Devices communicate with Hardware Coordinator.</a:t>
            </a:r>
            <a:endParaRPr sz="1300"/>
          </a:p>
          <a:p>
            <a:pPr indent="-311150" lvl="0" marL="457200" rtl="0" algn="l">
              <a:lnSpc>
                <a:spcPct val="100000"/>
              </a:lnSpc>
              <a:spcBef>
                <a:spcPts val="0"/>
              </a:spcBef>
              <a:spcAft>
                <a:spcPts val="0"/>
              </a:spcAft>
              <a:buSzPts val="1300"/>
              <a:buChar char="●"/>
            </a:pPr>
            <a:r>
              <a:rPr lang="en" sz="1300"/>
              <a:t>Hardware Coordinator communicates with Host PC.</a:t>
            </a:r>
            <a:endParaRPr sz="1300"/>
          </a:p>
          <a:p>
            <a:pPr indent="-311150" lvl="0" marL="457200" rtl="0" algn="l">
              <a:lnSpc>
                <a:spcPct val="100000"/>
              </a:lnSpc>
              <a:spcBef>
                <a:spcPts val="0"/>
              </a:spcBef>
              <a:spcAft>
                <a:spcPts val="0"/>
              </a:spcAft>
              <a:buSzPts val="1300"/>
              <a:buChar char="●"/>
            </a:pPr>
            <a:r>
              <a:rPr lang="en" sz="1300"/>
              <a:t>Host PC communicates with PowerCyber Lab Simulation. </a:t>
            </a:r>
            <a:endParaRPr sz="1300"/>
          </a:p>
          <a:p>
            <a:pPr indent="-311150" lvl="0" marL="457200" rtl="0" algn="l">
              <a:lnSpc>
                <a:spcPct val="100000"/>
              </a:lnSpc>
              <a:spcBef>
                <a:spcPts val="0"/>
              </a:spcBef>
              <a:spcAft>
                <a:spcPts val="0"/>
              </a:spcAft>
              <a:buSzPts val="1300"/>
              <a:buChar char="●"/>
            </a:pPr>
            <a:r>
              <a:rPr lang="en" sz="1300"/>
              <a:t>Light Devices are able to trigger an attack on their respective Relay.</a:t>
            </a:r>
            <a:endParaRPr sz="1300"/>
          </a:p>
          <a:p>
            <a:pPr indent="0" lvl="0" marL="0" rtl="0" algn="l">
              <a:lnSpc>
                <a:spcPct val="100000"/>
              </a:lnSpc>
              <a:spcBef>
                <a:spcPts val="1200"/>
              </a:spcBef>
              <a:spcAft>
                <a:spcPts val="0"/>
              </a:spcAft>
              <a:buNone/>
            </a:pPr>
            <a:r>
              <a:rPr b="1" lang="en" sz="1300"/>
              <a:t>  </a:t>
            </a:r>
            <a:r>
              <a:rPr b="1" lang="en" sz="1300"/>
              <a:t>Non Functional Requirements</a:t>
            </a:r>
            <a:endParaRPr b="1" sz="1300"/>
          </a:p>
          <a:p>
            <a:pPr indent="-311150" lvl="0" marL="457200" rtl="0" algn="l">
              <a:lnSpc>
                <a:spcPct val="100000"/>
              </a:lnSpc>
              <a:spcBef>
                <a:spcPts val="1200"/>
              </a:spcBef>
              <a:spcAft>
                <a:spcPts val="0"/>
              </a:spcAft>
              <a:buSzPts val="1300"/>
              <a:buChar char="●"/>
            </a:pPr>
            <a:r>
              <a:rPr lang="en" sz="1300"/>
              <a:t>Aesthetically</a:t>
            </a:r>
            <a:r>
              <a:rPr lang="en" sz="1300"/>
              <a:t> pleasing, </a:t>
            </a:r>
            <a:r>
              <a:rPr lang="en" sz="1300"/>
              <a:t>Relatively</a:t>
            </a:r>
            <a:r>
              <a:rPr lang="en" sz="1300"/>
              <a:t> small.</a:t>
            </a:r>
            <a:endParaRPr sz="1300"/>
          </a:p>
          <a:p>
            <a:pPr indent="-311150" lvl="0" marL="457200" rtl="0" algn="l">
              <a:lnSpc>
                <a:spcPct val="100000"/>
              </a:lnSpc>
              <a:spcBef>
                <a:spcPts val="0"/>
              </a:spcBef>
              <a:spcAft>
                <a:spcPts val="0"/>
              </a:spcAft>
              <a:buSzPts val="1300"/>
              <a:buChar char="●"/>
            </a:pPr>
            <a:r>
              <a:rPr lang="en" sz="1300"/>
              <a:t>Access to WhiteBoard or magnetic board of some sort.</a:t>
            </a:r>
            <a:endParaRPr sz="1300"/>
          </a:p>
          <a:p>
            <a:pPr indent="-311150" lvl="0" marL="457200" rtl="0" algn="l">
              <a:lnSpc>
                <a:spcPct val="100000"/>
              </a:lnSpc>
              <a:spcBef>
                <a:spcPts val="0"/>
              </a:spcBef>
              <a:spcAft>
                <a:spcPts val="0"/>
              </a:spcAft>
              <a:buSzPts val="1300"/>
              <a:buChar char="●"/>
            </a:pPr>
            <a:r>
              <a:rPr lang="en" sz="1300"/>
              <a:t>Light Devices Update to reflect the simulation in &lt;1 second. </a:t>
            </a:r>
            <a:endParaRPr sz="1300"/>
          </a:p>
          <a:p>
            <a:pPr indent="-311150" lvl="0" marL="457200" rtl="0" algn="l">
              <a:lnSpc>
                <a:spcPct val="100000"/>
              </a:lnSpc>
              <a:spcBef>
                <a:spcPts val="0"/>
              </a:spcBef>
              <a:spcAft>
                <a:spcPts val="0"/>
              </a:spcAft>
              <a:buSzPts val="1300"/>
              <a:buChar char="●"/>
            </a:pPr>
            <a:r>
              <a:rPr lang="en" sz="1300"/>
              <a:t>Light Devices are Magnetically Mountable.</a:t>
            </a:r>
            <a:endParaRPr sz="1300"/>
          </a:p>
          <a:p>
            <a:pPr indent="-311150" lvl="0" marL="457200" rtl="0" algn="l">
              <a:lnSpc>
                <a:spcPct val="100000"/>
              </a:lnSpc>
              <a:spcBef>
                <a:spcPts val="0"/>
              </a:spcBef>
              <a:spcAft>
                <a:spcPts val="0"/>
              </a:spcAft>
              <a:buSzPts val="1300"/>
              <a:buChar char="●"/>
            </a:pPr>
            <a:r>
              <a:rPr lang="en" sz="1300"/>
              <a:t>Light Devices are portable.</a:t>
            </a:r>
            <a:endParaRPr sz="1300"/>
          </a:p>
          <a:p>
            <a:pPr indent="-311150" lvl="0" marL="457200" rtl="0" algn="l">
              <a:lnSpc>
                <a:spcPct val="100000"/>
              </a:lnSpc>
              <a:spcBef>
                <a:spcPts val="0"/>
              </a:spcBef>
              <a:spcAft>
                <a:spcPts val="0"/>
              </a:spcAft>
              <a:buSzPts val="1300"/>
              <a:buChar char="●"/>
            </a:pPr>
            <a:r>
              <a:rPr lang="en" sz="1300"/>
              <a:t>Light Devices are scalable to large simulations.</a:t>
            </a:r>
            <a:endParaRPr sz="1300"/>
          </a:p>
        </p:txBody>
      </p:sp>
      <p:sp>
        <p:nvSpPr>
          <p:cNvPr id="117" name="Google Shape;11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45025"/>
            <a:ext cx="8520600" cy="86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0000"/>
                </a:solidFill>
              </a:rPr>
              <a:t>Embedded hardware Requirements on Coordinator</a:t>
            </a:r>
            <a:endParaRPr>
              <a:solidFill>
                <a:srgbClr val="FF0000"/>
              </a:solidFill>
            </a:endParaRPr>
          </a:p>
        </p:txBody>
      </p:sp>
      <p:pic>
        <p:nvPicPr>
          <p:cNvPr id="123" name="Google Shape;123;p20"/>
          <p:cNvPicPr preferRelativeResize="0"/>
          <p:nvPr/>
        </p:nvPicPr>
        <p:blipFill>
          <a:blip r:embed="rId3">
            <a:alphaModFix/>
          </a:blip>
          <a:stretch>
            <a:fillRect/>
          </a:stretch>
        </p:blipFill>
        <p:spPr>
          <a:xfrm>
            <a:off x="5722100" y="1347373"/>
            <a:ext cx="2867800" cy="2690400"/>
          </a:xfrm>
          <a:prstGeom prst="rect">
            <a:avLst/>
          </a:prstGeom>
          <a:noFill/>
          <a:ln>
            <a:noFill/>
          </a:ln>
        </p:spPr>
      </p:pic>
      <p:sp>
        <p:nvSpPr>
          <p:cNvPr id="124" name="Google Shape;12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20"/>
          <p:cNvSpPr txBox="1"/>
          <p:nvPr>
            <p:ph idx="1" type="body"/>
          </p:nvPr>
        </p:nvSpPr>
        <p:spPr>
          <a:xfrm>
            <a:off x="311700" y="1291575"/>
            <a:ext cx="5921400" cy="3108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300"/>
              <a:t>Able to transfer data to and from the Host laptop to the IOT Smart lights.</a:t>
            </a:r>
            <a:endParaRPr sz="1300"/>
          </a:p>
          <a:p>
            <a:pPr indent="-311150" lvl="0" marL="457200" rtl="0" algn="l">
              <a:spcBef>
                <a:spcPts val="0"/>
              </a:spcBef>
              <a:spcAft>
                <a:spcPts val="0"/>
              </a:spcAft>
              <a:buSzPts val="1300"/>
              <a:buChar char="●"/>
            </a:pPr>
            <a:r>
              <a:rPr lang="en" sz="1300"/>
              <a:t>Able to transfer updates on a relays state to the correct IOT device.</a:t>
            </a:r>
            <a:endParaRPr sz="1300"/>
          </a:p>
          <a:p>
            <a:pPr indent="-311150" lvl="0" marL="457200" rtl="0" algn="l">
              <a:spcBef>
                <a:spcPts val="0"/>
              </a:spcBef>
              <a:spcAft>
                <a:spcPts val="0"/>
              </a:spcAft>
              <a:buSzPts val="1300"/>
              <a:buChar char="●"/>
            </a:pPr>
            <a:r>
              <a:rPr lang="en" sz="1300"/>
              <a:t>Able to transfer updates on the IOT devices to the Host Laptop if an attack has been generated at the representative relay.</a:t>
            </a:r>
            <a:endParaRPr sz="1300"/>
          </a:p>
          <a:p>
            <a:pPr indent="-311150" lvl="0" marL="457200" rtl="0" algn="l">
              <a:spcBef>
                <a:spcPts val="0"/>
              </a:spcBef>
              <a:spcAft>
                <a:spcPts val="0"/>
              </a:spcAft>
              <a:buSzPts val="1300"/>
              <a:buChar char="●"/>
            </a:pPr>
            <a:r>
              <a:rPr lang="en" sz="1300"/>
              <a:t>Operable via USB or Serial connection.</a:t>
            </a:r>
            <a:endParaRPr sz="1300"/>
          </a:p>
          <a:p>
            <a:pPr indent="0" lvl="0" marL="0" rtl="0" algn="l">
              <a:spcBef>
                <a:spcPts val="1200"/>
              </a:spcBef>
              <a:spcAft>
                <a:spcPts val="1200"/>
              </a:spcAft>
              <a:buNone/>
            </a:pPr>
            <a:r>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What did the previous team do?</a:t>
            </a:r>
            <a:endParaRPr>
              <a:solidFill>
                <a:srgbClr val="FF0000"/>
              </a:solidFill>
            </a:endParaRPr>
          </a:p>
        </p:txBody>
      </p:sp>
      <p:sp>
        <p:nvSpPr>
          <p:cNvPr id="131" name="Google Shape;131;p21"/>
          <p:cNvSpPr txBox="1"/>
          <p:nvPr>
            <p:ph idx="1" type="body"/>
          </p:nvPr>
        </p:nvSpPr>
        <p:spPr>
          <a:xfrm>
            <a:off x="311700" y="1152475"/>
            <a:ext cx="5294400" cy="198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t>  PCB Design: </a:t>
            </a:r>
            <a:endParaRPr b="1" sz="1300"/>
          </a:p>
          <a:p>
            <a:pPr indent="-311150" lvl="0" marL="457200" rtl="0" algn="l">
              <a:lnSpc>
                <a:spcPct val="115000"/>
              </a:lnSpc>
              <a:spcBef>
                <a:spcPts val="0"/>
              </a:spcBef>
              <a:spcAft>
                <a:spcPts val="0"/>
              </a:spcAft>
              <a:buSzPts val="1300"/>
              <a:buChar char="●"/>
            </a:pPr>
            <a:r>
              <a:rPr lang="en" sz="1300"/>
              <a:t>Designing a board with a XBee chip for controlling one DC light.</a:t>
            </a:r>
            <a:endParaRPr sz="1300"/>
          </a:p>
          <a:p>
            <a:pPr indent="0" lvl="0" marL="0" rtl="0" algn="l">
              <a:lnSpc>
                <a:spcPct val="115000"/>
              </a:lnSpc>
              <a:spcBef>
                <a:spcPts val="1000"/>
              </a:spcBef>
              <a:spcAft>
                <a:spcPts val="0"/>
              </a:spcAft>
              <a:buNone/>
            </a:pPr>
            <a:r>
              <a:rPr b="1" lang="en" sz="1300"/>
              <a:t>  Communication: </a:t>
            </a:r>
            <a:endParaRPr b="1" sz="1300"/>
          </a:p>
          <a:p>
            <a:pPr indent="-311150" lvl="0" marL="457200" rtl="0" algn="l">
              <a:lnSpc>
                <a:spcPct val="115000"/>
              </a:lnSpc>
              <a:spcBef>
                <a:spcPts val="0"/>
              </a:spcBef>
              <a:spcAft>
                <a:spcPts val="0"/>
              </a:spcAft>
              <a:buSzPts val="1300"/>
              <a:buChar char="●"/>
            </a:pPr>
            <a:r>
              <a:rPr lang="en" sz="1300"/>
              <a:t>Reading CSV files from the simulation.</a:t>
            </a:r>
            <a:endParaRPr sz="1300"/>
          </a:p>
          <a:p>
            <a:pPr indent="0" lvl="0" marL="457200" rtl="0" algn="l">
              <a:lnSpc>
                <a:spcPct val="115000"/>
              </a:lnSpc>
              <a:spcBef>
                <a:spcPts val="0"/>
              </a:spcBef>
              <a:spcAft>
                <a:spcPts val="0"/>
              </a:spcAft>
              <a:buNone/>
            </a:pPr>
            <a:r>
              <a:rPr lang="en" sz="1300"/>
              <a:t>One way communication using Zigbee to the smart lights.</a:t>
            </a:r>
            <a:endParaRPr sz="1300"/>
          </a:p>
          <a:p>
            <a:pPr indent="0" lvl="0" marL="0" rtl="0" algn="l">
              <a:lnSpc>
                <a:spcPct val="115000"/>
              </a:lnSpc>
              <a:spcBef>
                <a:spcPts val="1000"/>
              </a:spcBef>
              <a:spcAft>
                <a:spcPts val="0"/>
              </a:spcAft>
              <a:buNone/>
            </a:pPr>
            <a:r>
              <a:rPr b="1" lang="en" sz="1300"/>
              <a:t>  Designed Housing for the PCB:</a:t>
            </a:r>
            <a:endParaRPr b="1" sz="1300"/>
          </a:p>
          <a:p>
            <a:pPr indent="-311150" lvl="0" marL="457200" rtl="0" algn="l">
              <a:lnSpc>
                <a:spcPct val="115000"/>
              </a:lnSpc>
              <a:spcBef>
                <a:spcPts val="0"/>
              </a:spcBef>
              <a:spcAft>
                <a:spcPts val="0"/>
              </a:spcAft>
              <a:buSzPts val="1300"/>
              <a:buChar char="●"/>
            </a:pPr>
            <a:r>
              <a:rPr lang="en" sz="1300"/>
              <a:t>Battery does not fit.</a:t>
            </a:r>
            <a:endParaRPr sz="1300"/>
          </a:p>
        </p:txBody>
      </p:sp>
      <p:pic>
        <p:nvPicPr>
          <p:cNvPr id="132" name="Google Shape;132;p21"/>
          <p:cNvPicPr preferRelativeResize="0"/>
          <p:nvPr/>
        </p:nvPicPr>
        <p:blipFill rotWithShape="1">
          <a:blip r:embed="rId3">
            <a:alphaModFix/>
          </a:blip>
          <a:srcRect b="8835" l="1479" r="1799" t="8197"/>
          <a:stretch/>
        </p:blipFill>
        <p:spPr>
          <a:xfrm>
            <a:off x="2453175" y="2853225"/>
            <a:ext cx="6570125" cy="2028100"/>
          </a:xfrm>
          <a:prstGeom prst="rect">
            <a:avLst/>
          </a:prstGeom>
          <a:noFill/>
          <a:ln>
            <a:noFill/>
          </a:ln>
        </p:spPr>
      </p:pic>
      <p:pic>
        <p:nvPicPr>
          <p:cNvPr id="133" name="Google Shape;133;p21"/>
          <p:cNvPicPr preferRelativeResize="0"/>
          <p:nvPr/>
        </p:nvPicPr>
        <p:blipFill>
          <a:blip r:embed="rId4">
            <a:alphaModFix/>
          </a:blip>
          <a:stretch>
            <a:fillRect/>
          </a:stretch>
        </p:blipFill>
        <p:spPr>
          <a:xfrm>
            <a:off x="5606100" y="317400"/>
            <a:ext cx="3417200" cy="2411266"/>
          </a:xfrm>
          <a:prstGeom prst="rect">
            <a:avLst/>
          </a:prstGeom>
          <a:noFill/>
          <a:ln>
            <a:noFill/>
          </a:ln>
        </p:spPr>
      </p:pic>
      <p:sp>
        <p:nvSpPr>
          <p:cNvPr id="134" name="Google Shape;13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Current State of the hardware</a:t>
            </a:r>
            <a:endParaRPr>
              <a:solidFill>
                <a:srgbClr val="FF0000"/>
              </a:solidFill>
            </a:endParaRPr>
          </a:p>
        </p:txBody>
      </p:sp>
      <p:sp>
        <p:nvSpPr>
          <p:cNvPr id="140" name="Google Shape;140;p22"/>
          <p:cNvSpPr txBox="1"/>
          <p:nvPr>
            <p:ph idx="1" type="body"/>
          </p:nvPr>
        </p:nvSpPr>
        <p:spPr>
          <a:xfrm>
            <a:off x="311700" y="1164575"/>
            <a:ext cx="8520600" cy="368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249"/>
              <a:t>  H</a:t>
            </a:r>
            <a:r>
              <a:rPr b="1" lang="en" sz="5249"/>
              <a:t>ardware is capable of the following</a:t>
            </a:r>
            <a:r>
              <a:rPr lang="en" sz="5249"/>
              <a:t>:</a:t>
            </a:r>
            <a:endParaRPr sz="5249"/>
          </a:p>
          <a:p>
            <a:pPr indent="-311938" lvl="0" marL="457200" rtl="0" algn="l">
              <a:spcBef>
                <a:spcPts val="1200"/>
              </a:spcBef>
              <a:spcAft>
                <a:spcPts val="0"/>
              </a:spcAft>
              <a:buSzPct val="100000"/>
              <a:buChar char="●"/>
            </a:pPr>
            <a:r>
              <a:rPr lang="en" sz="5249"/>
              <a:t>Received</a:t>
            </a:r>
            <a:r>
              <a:rPr lang="en" sz="5249"/>
              <a:t> updated data on the state of the simulation via zigbee.</a:t>
            </a:r>
            <a:endParaRPr sz="5249"/>
          </a:p>
          <a:p>
            <a:pPr indent="-311938" lvl="0" marL="457200" rtl="0" algn="l">
              <a:spcBef>
                <a:spcPts val="0"/>
              </a:spcBef>
              <a:spcAft>
                <a:spcPts val="0"/>
              </a:spcAft>
              <a:buSzPct val="100000"/>
              <a:buChar char="●"/>
            </a:pPr>
            <a:r>
              <a:rPr lang="en" sz="5249"/>
              <a:t>Update LED based on </a:t>
            </a:r>
            <a:r>
              <a:rPr lang="en" sz="5249"/>
              <a:t>received</a:t>
            </a:r>
            <a:r>
              <a:rPr lang="en" sz="5249"/>
              <a:t> data.</a:t>
            </a:r>
            <a:endParaRPr sz="5249"/>
          </a:p>
          <a:p>
            <a:pPr indent="-311938" lvl="0" marL="457200" rtl="0" algn="l">
              <a:spcBef>
                <a:spcPts val="0"/>
              </a:spcBef>
              <a:spcAft>
                <a:spcPts val="0"/>
              </a:spcAft>
              <a:buSzPct val="100000"/>
              <a:buChar char="●"/>
            </a:pPr>
            <a:r>
              <a:rPr lang="en" sz="5249"/>
              <a:t>Battery charging off USB interface.</a:t>
            </a:r>
            <a:endParaRPr sz="5249"/>
          </a:p>
          <a:p>
            <a:pPr indent="-311938" lvl="0" marL="457200" rtl="0" algn="l">
              <a:spcBef>
                <a:spcPts val="0"/>
              </a:spcBef>
              <a:spcAft>
                <a:spcPts val="0"/>
              </a:spcAft>
              <a:buSzPct val="100000"/>
              <a:buChar char="●"/>
            </a:pPr>
            <a:r>
              <a:rPr lang="en" sz="5249"/>
              <a:t>8 hour battery </a:t>
            </a:r>
            <a:r>
              <a:rPr lang="en" sz="5249"/>
              <a:t>life</a:t>
            </a:r>
            <a:r>
              <a:rPr lang="en" sz="5249"/>
              <a:t>.</a:t>
            </a:r>
            <a:endParaRPr sz="5249"/>
          </a:p>
          <a:p>
            <a:pPr indent="0" lvl="0" marL="0" rtl="0" algn="l">
              <a:spcBef>
                <a:spcPts val="1200"/>
              </a:spcBef>
              <a:spcAft>
                <a:spcPts val="0"/>
              </a:spcAft>
              <a:buNone/>
            </a:pPr>
            <a:r>
              <a:rPr b="1" lang="en" sz="5249"/>
              <a:t>  Limitations</a:t>
            </a:r>
            <a:endParaRPr b="1" sz="5249"/>
          </a:p>
          <a:p>
            <a:pPr indent="-311938" lvl="0" marL="457200" rtl="0" algn="l">
              <a:spcBef>
                <a:spcPts val="1200"/>
              </a:spcBef>
              <a:spcAft>
                <a:spcPts val="0"/>
              </a:spcAft>
              <a:buSzPct val="100000"/>
              <a:buChar char="●"/>
            </a:pPr>
            <a:r>
              <a:rPr lang="en" sz="5249"/>
              <a:t>One way communication.</a:t>
            </a:r>
            <a:endParaRPr sz="5249"/>
          </a:p>
          <a:p>
            <a:pPr indent="-311938" lvl="0" marL="457200" rtl="0" algn="l">
              <a:spcBef>
                <a:spcPts val="0"/>
              </a:spcBef>
              <a:spcAft>
                <a:spcPts val="0"/>
              </a:spcAft>
              <a:buSzPct val="100000"/>
              <a:buChar char="●"/>
            </a:pPr>
            <a:r>
              <a:rPr lang="en" sz="5249"/>
              <a:t>Can not be used and charged concurrently. </a:t>
            </a:r>
            <a:endParaRPr sz="5249"/>
          </a:p>
          <a:p>
            <a:pPr indent="-311938" lvl="0" marL="457200" rtl="0" algn="l">
              <a:spcBef>
                <a:spcPts val="0"/>
              </a:spcBef>
              <a:spcAft>
                <a:spcPts val="0"/>
              </a:spcAft>
              <a:buSzPct val="100000"/>
              <a:buChar char="●"/>
            </a:pPr>
            <a:r>
              <a:rPr lang="en" sz="5249"/>
              <a:t>Not highly scalable.</a:t>
            </a:r>
            <a:endParaRPr sz="5249"/>
          </a:p>
          <a:p>
            <a:pPr indent="0" lvl="0" marL="0" rtl="0" algn="l">
              <a:spcBef>
                <a:spcPts val="1200"/>
              </a:spcBef>
              <a:spcAft>
                <a:spcPts val="0"/>
              </a:spcAft>
              <a:buNone/>
            </a:pPr>
            <a:r>
              <a:rPr b="1" lang="en" sz="5249"/>
              <a:t>  Drawbacks</a:t>
            </a:r>
            <a:endParaRPr b="1" sz="5249"/>
          </a:p>
          <a:p>
            <a:pPr indent="-340513" lvl="0" marL="485775" rtl="0" algn="l">
              <a:spcBef>
                <a:spcPts val="1200"/>
              </a:spcBef>
              <a:spcAft>
                <a:spcPts val="0"/>
              </a:spcAft>
              <a:buSzPct val="100000"/>
              <a:buChar char="●"/>
            </a:pPr>
            <a:r>
              <a:rPr lang="en" sz="5249"/>
              <a:t>Battery does not fit enclosure.</a:t>
            </a:r>
            <a:endParaRPr sz="5249"/>
          </a:p>
          <a:p>
            <a:pPr indent="-340513" lvl="0" marL="485775" rtl="0" algn="l">
              <a:spcBef>
                <a:spcPts val="0"/>
              </a:spcBef>
              <a:spcAft>
                <a:spcPts val="0"/>
              </a:spcAft>
              <a:buSzPct val="100000"/>
              <a:buChar char="●"/>
            </a:pPr>
            <a:r>
              <a:rPr lang="en" sz="5249"/>
              <a:t>No user input buttons.</a:t>
            </a:r>
            <a:endParaRPr sz="5249"/>
          </a:p>
          <a:p>
            <a:pPr indent="0" lvl="0" marL="457200" rtl="0" algn="l">
              <a:spcBef>
                <a:spcPts val="1200"/>
              </a:spcBef>
              <a:spcAft>
                <a:spcPts val="0"/>
              </a:spcAft>
              <a:buNone/>
            </a:pPr>
            <a:r>
              <a:rPr lang="en" sz="5649"/>
              <a:t> </a:t>
            </a:r>
            <a:endParaRPr sz="5649"/>
          </a:p>
          <a:p>
            <a:pPr indent="0" lvl="0" marL="457200" rtl="0" algn="l">
              <a:spcBef>
                <a:spcPts val="1200"/>
              </a:spcBef>
              <a:spcAft>
                <a:spcPts val="1200"/>
              </a:spcAft>
              <a:buNone/>
            </a:pPr>
            <a:r>
              <a:t/>
            </a:r>
            <a:endParaRPr/>
          </a:p>
        </p:txBody>
      </p:sp>
      <p:pic>
        <p:nvPicPr>
          <p:cNvPr id="141" name="Google Shape;141;p22"/>
          <p:cNvPicPr preferRelativeResize="0"/>
          <p:nvPr/>
        </p:nvPicPr>
        <p:blipFill>
          <a:blip r:embed="rId3">
            <a:alphaModFix/>
          </a:blip>
          <a:stretch>
            <a:fillRect/>
          </a:stretch>
        </p:blipFill>
        <p:spPr>
          <a:xfrm>
            <a:off x="6224784" y="2740225"/>
            <a:ext cx="2722741" cy="2042050"/>
          </a:xfrm>
          <a:prstGeom prst="rect">
            <a:avLst/>
          </a:prstGeom>
          <a:noFill/>
          <a:ln>
            <a:noFill/>
          </a:ln>
        </p:spPr>
      </p:pic>
      <p:pic>
        <p:nvPicPr>
          <p:cNvPr id="142" name="Google Shape;142;p22"/>
          <p:cNvPicPr preferRelativeResize="0"/>
          <p:nvPr/>
        </p:nvPicPr>
        <p:blipFill>
          <a:blip r:embed="rId4">
            <a:alphaModFix/>
          </a:blip>
          <a:stretch>
            <a:fillRect/>
          </a:stretch>
        </p:blipFill>
        <p:spPr>
          <a:xfrm>
            <a:off x="6224775" y="811079"/>
            <a:ext cx="2722751" cy="1929146"/>
          </a:xfrm>
          <a:prstGeom prst="rect">
            <a:avLst/>
          </a:prstGeom>
          <a:noFill/>
          <a:ln>
            <a:noFill/>
          </a:ln>
        </p:spPr>
      </p:pic>
      <p:sp>
        <p:nvSpPr>
          <p:cNvPr id="143" name="Google Shape;14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